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4" r:id="rId6"/>
    <p:sldId id="296" r:id="rId7"/>
    <p:sldId id="295" r:id="rId8"/>
    <p:sldId id="297" r:id="rId9"/>
    <p:sldId id="304" r:id="rId10"/>
    <p:sldId id="300" r:id="rId11"/>
    <p:sldId id="301" r:id="rId12"/>
    <p:sldId id="302" r:id="rId13"/>
    <p:sldId id="298" r:id="rId14"/>
    <p:sldId id="305" r:id="rId15"/>
    <p:sldId id="306" r:id="rId16"/>
    <p:sldId id="299" r:id="rId17"/>
    <p:sldId id="307" r:id="rId18"/>
    <p:sldId id="303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1E5082"/>
    <a:srgbClr val="F3E068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92E85-1216-4A60-9C95-34014A99AB77}" v="4" dt="2024-05-05T13:40:48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4" autoAdjust="0"/>
    <p:restoredTop sz="94639" autoAdjust="0"/>
  </p:normalViewPr>
  <p:slideViewPr>
    <p:cSldViewPr snapToGrid="0">
      <p:cViewPr varScale="1">
        <p:scale>
          <a:sx n="75" d="100"/>
          <a:sy n="75" d="100"/>
        </p:scale>
        <p:origin x="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Pistone" userId="9ddf415f70112057" providerId="LiveId" clId="{1B892E85-1216-4A60-9C95-34014A99AB77}"/>
    <pc:docChg chg="undo custSel modSld">
      <pc:chgData name="Luca Pistone" userId="9ddf415f70112057" providerId="LiveId" clId="{1B892E85-1216-4A60-9C95-34014A99AB77}" dt="2024-05-10T18:59:17.085" v="2989" actId="20577"/>
      <pc:docMkLst>
        <pc:docMk/>
      </pc:docMkLst>
      <pc:sldChg chg="modSp mod">
        <pc:chgData name="Luca Pistone" userId="9ddf415f70112057" providerId="LiveId" clId="{1B892E85-1216-4A60-9C95-34014A99AB77}" dt="2024-05-10T18:29:42.296" v="2961" actId="20577"/>
        <pc:sldMkLst>
          <pc:docMk/>
          <pc:sldMk cId="47115046" sldId="292"/>
        </pc:sldMkLst>
        <pc:spChg chg="mod">
          <ac:chgData name="Luca Pistone" userId="9ddf415f70112057" providerId="LiveId" clId="{1B892E85-1216-4A60-9C95-34014A99AB77}" dt="2024-05-10T18:29:42.296" v="2961" actId="20577"/>
          <ac:spMkLst>
            <pc:docMk/>
            <pc:sldMk cId="47115046" sldId="292"/>
            <ac:spMk id="4" creationId="{91A9603A-D223-47EF-B35B-86424F3280CA}"/>
          </ac:spMkLst>
        </pc:spChg>
      </pc:sldChg>
      <pc:sldChg chg="modSp mod">
        <pc:chgData name="Luca Pistone" userId="9ddf415f70112057" providerId="LiveId" clId="{1B892E85-1216-4A60-9C95-34014A99AB77}" dt="2024-05-10T18:55:32.658" v="2962" actId="20577"/>
        <pc:sldMkLst>
          <pc:docMk/>
          <pc:sldMk cId="1348812547" sldId="294"/>
        </pc:sldMkLst>
        <pc:spChg chg="mod">
          <ac:chgData name="Luca Pistone" userId="9ddf415f70112057" providerId="LiveId" clId="{1B892E85-1216-4A60-9C95-34014A99AB77}" dt="2024-05-05T13:02:09.375" v="66" actId="20577"/>
          <ac:spMkLst>
            <pc:docMk/>
            <pc:sldMk cId="1348812547" sldId="294"/>
            <ac:spMk id="3" creationId="{4F5E56A7-AB00-7D43-8814-9B508053E1D1}"/>
          </ac:spMkLst>
        </pc:spChg>
        <pc:spChg chg="mod">
          <ac:chgData name="Luca Pistone" userId="9ddf415f70112057" providerId="LiveId" clId="{1B892E85-1216-4A60-9C95-34014A99AB77}" dt="2024-05-05T13:03:16.952" v="82" actId="20577"/>
          <ac:spMkLst>
            <pc:docMk/>
            <pc:sldMk cId="1348812547" sldId="294"/>
            <ac:spMk id="4" creationId="{9E194DE8-51AA-0240-9826-5CF332F37604}"/>
          </ac:spMkLst>
        </pc:spChg>
        <pc:spChg chg="mod">
          <ac:chgData name="Luca Pistone" userId="9ddf415f70112057" providerId="LiveId" clId="{1B892E85-1216-4A60-9C95-34014A99AB77}" dt="2024-05-10T18:55:32.658" v="2962" actId="20577"/>
          <ac:spMkLst>
            <pc:docMk/>
            <pc:sldMk cId="1348812547" sldId="294"/>
            <ac:spMk id="5" creationId="{75D0C37F-26B3-A542-BF94-FFDA323248DD}"/>
          </ac:spMkLst>
        </pc:spChg>
      </pc:sldChg>
      <pc:sldChg chg="modSp mod">
        <pc:chgData name="Luca Pistone" userId="9ddf415f70112057" providerId="LiveId" clId="{1B892E85-1216-4A60-9C95-34014A99AB77}" dt="2024-05-05T13:14:50.374" v="466" actId="20577"/>
        <pc:sldMkLst>
          <pc:docMk/>
          <pc:sldMk cId="2811695229" sldId="295"/>
        </pc:sldMkLst>
        <pc:spChg chg="mod">
          <ac:chgData name="Luca Pistone" userId="9ddf415f70112057" providerId="LiveId" clId="{1B892E85-1216-4A60-9C95-34014A99AB77}" dt="2024-05-05T13:14:50.374" v="466" actId="20577"/>
          <ac:spMkLst>
            <pc:docMk/>
            <pc:sldMk cId="2811695229" sldId="295"/>
            <ac:spMk id="5" creationId="{B8429F32-7E98-8048-99BD-2BF78C98F129}"/>
          </ac:spMkLst>
        </pc:spChg>
      </pc:sldChg>
      <pc:sldChg chg="modSp mod">
        <pc:chgData name="Luca Pistone" userId="9ddf415f70112057" providerId="LiveId" clId="{1B892E85-1216-4A60-9C95-34014A99AB77}" dt="2024-05-09T20:12:03.592" v="2583" actId="20577"/>
        <pc:sldMkLst>
          <pc:docMk/>
          <pc:sldMk cId="104608065" sldId="296"/>
        </pc:sldMkLst>
        <pc:spChg chg="mod">
          <ac:chgData name="Luca Pistone" userId="9ddf415f70112057" providerId="LiveId" clId="{1B892E85-1216-4A60-9C95-34014A99AB77}" dt="2024-05-05T14:51:26.940" v="2171" actId="20577"/>
          <ac:spMkLst>
            <pc:docMk/>
            <pc:sldMk cId="104608065" sldId="296"/>
            <ac:spMk id="4" creationId="{DF0F4296-0C35-DD4B-9C4D-614E307D31CE}"/>
          </ac:spMkLst>
        </pc:spChg>
        <pc:spChg chg="mod">
          <ac:chgData name="Luca Pistone" userId="9ddf415f70112057" providerId="LiveId" clId="{1B892E85-1216-4A60-9C95-34014A99AB77}" dt="2024-05-05T14:52:30.472" v="2235" actId="20577"/>
          <ac:spMkLst>
            <pc:docMk/>
            <pc:sldMk cId="104608065" sldId="296"/>
            <ac:spMk id="5" creationId="{E7E7B530-19A6-AB4F-B110-2BDBBD329DC2}"/>
          </ac:spMkLst>
        </pc:spChg>
        <pc:spChg chg="mod">
          <ac:chgData name="Luca Pistone" userId="9ddf415f70112057" providerId="LiveId" clId="{1B892E85-1216-4A60-9C95-34014A99AB77}" dt="2024-05-09T20:12:03.592" v="2583" actId="20577"/>
          <ac:spMkLst>
            <pc:docMk/>
            <pc:sldMk cId="104608065" sldId="296"/>
            <ac:spMk id="8" creationId="{8CB3BDD2-A8FC-664E-ADD7-0292FEC3C5EB}"/>
          </ac:spMkLst>
        </pc:spChg>
        <pc:spChg chg="mod">
          <ac:chgData name="Luca Pistone" userId="9ddf415f70112057" providerId="LiveId" clId="{1B892E85-1216-4A60-9C95-34014A99AB77}" dt="2024-05-09T20:11:11.307" v="2573" actId="20577"/>
          <ac:spMkLst>
            <pc:docMk/>
            <pc:sldMk cId="104608065" sldId="296"/>
            <ac:spMk id="9" creationId="{64EAB0A9-534A-D54D-BECC-C1881B5EEFEF}"/>
          </ac:spMkLst>
        </pc:spChg>
      </pc:sldChg>
      <pc:sldChg chg="addSp modSp mod">
        <pc:chgData name="Luca Pistone" userId="9ddf415f70112057" providerId="LiveId" clId="{1B892E85-1216-4A60-9C95-34014A99AB77}" dt="2024-05-05T14:13:25.342" v="1780" actId="20577"/>
        <pc:sldMkLst>
          <pc:docMk/>
          <pc:sldMk cId="4244449494" sldId="297"/>
        </pc:sldMkLst>
        <pc:spChg chg="add">
          <ac:chgData name="Luca Pistone" userId="9ddf415f70112057" providerId="LiveId" clId="{1B892E85-1216-4A60-9C95-34014A99AB77}" dt="2024-05-05T13:30:26.826" v="645"/>
          <ac:spMkLst>
            <pc:docMk/>
            <pc:sldMk cId="4244449494" sldId="297"/>
            <ac:spMk id="2" creationId="{2EDB7260-CF1F-2A2B-05A4-3A5B51F8A8F4}"/>
          </ac:spMkLst>
        </pc:spChg>
        <pc:spChg chg="mod">
          <ac:chgData name="Luca Pistone" userId="9ddf415f70112057" providerId="LiveId" clId="{1B892E85-1216-4A60-9C95-34014A99AB77}" dt="2024-05-05T14:06:53.236" v="1714" actId="20577"/>
          <ac:spMkLst>
            <pc:docMk/>
            <pc:sldMk cId="4244449494" sldId="297"/>
            <ac:spMk id="3" creationId="{4F5E56A7-AB00-7D43-8814-9B508053E1D1}"/>
          </ac:spMkLst>
        </pc:spChg>
        <pc:spChg chg="mod">
          <ac:chgData name="Luca Pistone" userId="9ddf415f70112057" providerId="LiveId" clId="{1B892E85-1216-4A60-9C95-34014A99AB77}" dt="2024-05-05T14:13:25.342" v="1780" actId="20577"/>
          <ac:spMkLst>
            <pc:docMk/>
            <pc:sldMk cId="4244449494" sldId="297"/>
            <ac:spMk id="5" creationId="{827BAA35-29CD-BE42-9085-5DEB16D2DB6E}"/>
          </ac:spMkLst>
        </pc:spChg>
      </pc:sldChg>
      <pc:sldChg chg="modSp mod">
        <pc:chgData name="Luca Pistone" userId="9ddf415f70112057" providerId="LiveId" clId="{1B892E85-1216-4A60-9C95-34014A99AB77}" dt="2024-05-05T13:53:51.519" v="1321" actId="20577"/>
        <pc:sldMkLst>
          <pc:docMk/>
          <pc:sldMk cId="1691094161" sldId="298"/>
        </pc:sldMkLst>
        <pc:spChg chg="mod">
          <ac:chgData name="Luca Pistone" userId="9ddf415f70112057" providerId="LiveId" clId="{1B892E85-1216-4A60-9C95-34014A99AB77}" dt="2024-05-05T13:53:51.519" v="1321" actId="20577"/>
          <ac:spMkLst>
            <pc:docMk/>
            <pc:sldMk cId="1691094161" sldId="298"/>
            <ac:spMk id="5" creationId="{EDCA630B-61B9-FE4F-A194-3969999F07FD}"/>
          </ac:spMkLst>
        </pc:spChg>
      </pc:sldChg>
      <pc:sldChg chg="modSp mod">
        <pc:chgData name="Luca Pistone" userId="9ddf415f70112057" providerId="LiveId" clId="{1B892E85-1216-4A60-9C95-34014A99AB77}" dt="2024-05-10T18:59:17.085" v="2989" actId="20577"/>
        <pc:sldMkLst>
          <pc:docMk/>
          <pc:sldMk cId="4147732437" sldId="299"/>
        </pc:sldMkLst>
        <pc:spChg chg="mod">
          <ac:chgData name="Luca Pistone" userId="9ddf415f70112057" providerId="LiveId" clId="{1B892E85-1216-4A60-9C95-34014A99AB77}" dt="2024-05-10T18:59:17.085" v="2989" actId="20577"/>
          <ac:spMkLst>
            <pc:docMk/>
            <pc:sldMk cId="4147732437" sldId="299"/>
            <ac:spMk id="6" creationId="{41860B1A-DA75-7B40-A378-4F6A1530CADA}"/>
          </ac:spMkLst>
        </pc:spChg>
      </pc:sldChg>
      <pc:sldChg chg="modSp mod">
        <pc:chgData name="Luca Pistone" userId="9ddf415f70112057" providerId="LiveId" clId="{1B892E85-1216-4A60-9C95-34014A99AB77}" dt="2024-05-10T18:56:41.224" v="2987" actId="20577"/>
        <pc:sldMkLst>
          <pc:docMk/>
          <pc:sldMk cId="2770019949" sldId="300"/>
        </pc:sldMkLst>
        <pc:spChg chg="mod">
          <ac:chgData name="Luca Pistone" userId="9ddf415f70112057" providerId="LiveId" clId="{1B892E85-1216-4A60-9C95-34014A99AB77}" dt="2024-05-10T18:56:41.224" v="2987" actId="20577"/>
          <ac:spMkLst>
            <pc:docMk/>
            <pc:sldMk cId="2770019949" sldId="300"/>
            <ac:spMk id="5" creationId="{827BAA35-29CD-BE42-9085-5DEB16D2DB6E}"/>
          </ac:spMkLst>
        </pc:spChg>
      </pc:sldChg>
      <pc:sldChg chg="modSp mod">
        <pc:chgData name="Luca Pistone" userId="9ddf415f70112057" providerId="LiveId" clId="{1B892E85-1216-4A60-9C95-34014A99AB77}" dt="2024-05-09T20:20:14.923" v="2671" actId="20577"/>
        <pc:sldMkLst>
          <pc:docMk/>
          <pc:sldMk cId="2453787950" sldId="301"/>
        </pc:sldMkLst>
        <pc:spChg chg="mod">
          <ac:chgData name="Luca Pistone" userId="9ddf415f70112057" providerId="LiveId" clId="{1B892E85-1216-4A60-9C95-34014A99AB77}" dt="2024-05-09T20:20:14.923" v="2671" actId="20577"/>
          <ac:spMkLst>
            <pc:docMk/>
            <pc:sldMk cId="2453787950" sldId="301"/>
            <ac:spMk id="5" creationId="{827BAA35-29CD-BE42-9085-5DEB16D2DB6E}"/>
          </ac:spMkLst>
        </pc:spChg>
      </pc:sldChg>
      <pc:sldChg chg="modSp mod">
        <pc:chgData name="Luca Pistone" userId="9ddf415f70112057" providerId="LiveId" clId="{1B892E85-1216-4A60-9C95-34014A99AB77}" dt="2024-05-09T20:21:03.337" v="2672" actId="20577"/>
        <pc:sldMkLst>
          <pc:docMk/>
          <pc:sldMk cId="3369097066" sldId="302"/>
        </pc:sldMkLst>
        <pc:spChg chg="mod">
          <ac:chgData name="Luca Pistone" userId="9ddf415f70112057" providerId="LiveId" clId="{1B892E85-1216-4A60-9C95-34014A99AB77}" dt="2024-05-09T20:21:03.337" v="2672" actId="20577"/>
          <ac:spMkLst>
            <pc:docMk/>
            <pc:sldMk cId="3369097066" sldId="302"/>
            <ac:spMk id="5" creationId="{827BAA35-29CD-BE42-9085-5DEB16D2DB6E}"/>
          </ac:spMkLst>
        </pc:spChg>
      </pc:sldChg>
      <pc:sldChg chg="modSp mod">
        <pc:chgData name="Luca Pistone" userId="9ddf415f70112057" providerId="LiveId" clId="{1B892E85-1216-4A60-9C95-34014A99AB77}" dt="2024-05-09T20:29:28.858" v="2717" actId="20577"/>
        <pc:sldMkLst>
          <pc:docMk/>
          <pc:sldMk cId="288718864" sldId="303"/>
        </pc:sldMkLst>
        <pc:spChg chg="mod">
          <ac:chgData name="Luca Pistone" userId="9ddf415f70112057" providerId="LiveId" clId="{1B892E85-1216-4A60-9C95-34014A99AB77}" dt="2024-05-09T20:29:28.858" v="2717" actId="20577"/>
          <ac:spMkLst>
            <pc:docMk/>
            <pc:sldMk cId="288718864" sldId="303"/>
            <ac:spMk id="2" creationId="{3A96639C-59BB-7C44-B272-A57E0E65E4CF}"/>
          </ac:spMkLst>
        </pc:spChg>
      </pc:sldChg>
      <pc:sldChg chg="modSp mod">
        <pc:chgData name="Luca Pistone" userId="9ddf415f70112057" providerId="LiveId" clId="{1B892E85-1216-4A60-9C95-34014A99AB77}" dt="2024-05-09T20:15:46.026" v="2609" actId="20577"/>
        <pc:sldMkLst>
          <pc:docMk/>
          <pc:sldMk cId="1099145437" sldId="304"/>
        </pc:sldMkLst>
        <pc:spChg chg="mod">
          <ac:chgData name="Luca Pistone" userId="9ddf415f70112057" providerId="LiveId" clId="{1B892E85-1216-4A60-9C95-34014A99AB77}" dt="2024-05-09T20:13:36.757" v="2607" actId="20577"/>
          <ac:spMkLst>
            <pc:docMk/>
            <pc:sldMk cId="1099145437" sldId="304"/>
            <ac:spMk id="5" creationId="{827BAA35-29CD-BE42-9085-5DEB16D2DB6E}"/>
          </ac:spMkLst>
        </pc:spChg>
        <pc:spChg chg="mod">
          <ac:chgData name="Luca Pistone" userId="9ddf415f70112057" providerId="LiveId" clId="{1B892E85-1216-4A60-9C95-34014A99AB77}" dt="2024-05-09T20:15:46.026" v="2609" actId="20577"/>
          <ac:spMkLst>
            <pc:docMk/>
            <pc:sldMk cId="1099145437" sldId="304"/>
            <ac:spMk id="9" creationId="{F2B8F59F-B27E-7B48-A755-19DD5F4783F6}"/>
          </ac:spMkLst>
        </pc:spChg>
      </pc:sldChg>
      <pc:sldChg chg="modSp mod">
        <pc:chgData name="Luca Pistone" userId="9ddf415f70112057" providerId="LiveId" clId="{1B892E85-1216-4A60-9C95-34014A99AB77}" dt="2024-05-07T15:59:39.330" v="2368" actId="20577"/>
        <pc:sldMkLst>
          <pc:docMk/>
          <pc:sldMk cId="2790847961" sldId="306"/>
        </pc:sldMkLst>
        <pc:spChg chg="mod">
          <ac:chgData name="Luca Pistone" userId="9ddf415f70112057" providerId="LiveId" clId="{1B892E85-1216-4A60-9C95-34014A99AB77}" dt="2024-05-07T15:59:39.330" v="2368" actId="20577"/>
          <ac:spMkLst>
            <pc:docMk/>
            <pc:sldMk cId="2790847961" sldId="306"/>
            <ac:spMk id="5" creationId="{EDCA630B-61B9-FE4F-A194-3969999F07FD}"/>
          </ac:spMkLst>
        </pc:spChg>
      </pc:sldChg>
      <pc:sldChg chg="modSp mod">
        <pc:chgData name="Luca Pistone" userId="9ddf415f70112057" providerId="LiveId" clId="{1B892E85-1216-4A60-9C95-34014A99AB77}" dt="2024-05-07T16:04:53.120" v="2381" actId="20577"/>
        <pc:sldMkLst>
          <pc:docMk/>
          <pc:sldMk cId="1540881725" sldId="307"/>
        </pc:sldMkLst>
        <pc:spChg chg="mod">
          <ac:chgData name="Luca Pistone" userId="9ddf415f70112057" providerId="LiveId" clId="{1B892E85-1216-4A60-9C95-34014A99AB77}" dt="2024-05-07T16:04:53.120" v="2381" actId="20577"/>
          <ac:spMkLst>
            <pc:docMk/>
            <pc:sldMk cId="1540881725" sldId="307"/>
            <ac:spMk id="6" creationId="{41860B1A-DA75-7B40-A378-4F6A1530CAD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022E3-23C1-654E-BD88-E8A5D96DACBA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0CE5750-F226-B249-8C0D-4530C81C84CE}">
      <dgm:prSet phldrT="[Testo]"/>
      <dgm:spPr/>
      <dgm:t>
        <a:bodyPr/>
        <a:lstStyle/>
        <a:p>
          <a:pPr algn="l"/>
          <a:endParaRPr lang="it-IT" dirty="0"/>
        </a:p>
        <a:p>
          <a:pPr algn="ctr"/>
          <a:r>
            <a:rPr lang="it-IT" b="1" dirty="0"/>
            <a:t>DEPRESSIONE</a:t>
          </a:r>
        </a:p>
      </dgm:t>
    </dgm:pt>
    <dgm:pt modelId="{B08AD6A1-4495-EA43-BBAE-6CC3709DF325}" type="parTrans" cxnId="{2F95F699-136B-8D4E-AFE7-8848534FD38A}">
      <dgm:prSet/>
      <dgm:spPr/>
      <dgm:t>
        <a:bodyPr/>
        <a:lstStyle/>
        <a:p>
          <a:endParaRPr lang="it-IT"/>
        </a:p>
      </dgm:t>
    </dgm:pt>
    <dgm:pt modelId="{8721A55E-6149-154D-9395-57E4CB5E5A4C}" type="sibTrans" cxnId="{2F95F699-136B-8D4E-AFE7-8848534FD38A}">
      <dgm:prSet/>
      <dgm:spPr/>
      <dgm:t>
        <a:bodyPr/>
        <a:lstStyle/>
        <a:p>
          <a:endParaRPr lang="it-IT"/>
        </a:p>
      </dgm:t>
    </dgm:pt>
    <dgm:pt modelId="{523FBDB1-34C0-2C4A-A6D0-24F9B5573A5A}">
      <dgm:prSet phldrT="[Testo]" custT="1"/>
      <dgm:spPr/>
      <dgm:t>
        <a:bodyPr/>
        <a:lstStyle/>
        <a:p>
          <a:pPr algn="l"/>
          <a:endParaRPr lang="it-IT" sz="1500" dirty="0"/>
        </a:p>
        <a:p>
          <a:pPr algn="ctr"/>
          <a:r>
            <a:rPr lang="it-IT" sz="1500" b="1" dirty="0"/>
            <a:t>DIABETE</a:t>
          </a:r>
        </a:p>
      </dgm:t>
    </dgm:pt>
    <dgm:pt modelId="{F9AEA82B-EFEB-CC44-859E-BB327FB80FFC}" type="parTrans" cxnId="{43764CEB-8ACD-6544-8443-E4519F6A3666}">
      <dgm:prSet/>
      <dgm:spPr/>
      <dgm:t>
        <a:bodyPr/>
        <a:lstStyle/>
        <a:p>
          <a:endParaRPr lang="it-IT"/>
        </a:p>
      </dgm:t>
    </dgm:pt>
    <dgm:pt modelId="{D5AC3D30-90BF-804E-AA91-5BF8C0359CF0}" type="sibTrans" cxnId="{43764CEB-8ACD-6544-8443-E4519F6A3666}">
      <dgm:prSet/>
      <dgm:spPr/>
      <dgm:t>
        <a:bodyPr/>
        <a:lstStyle/>
        <a:p>
          <a:endParaRPr lang="it-IT"/>
        </a:p>
      </dgm:t>
    </dgm:pt>
    <dgm:pt modelId="{F9A40E91-A56E-5840-AB96-538C3B11CC8E}" type="pres">
      <dgm:prSet presAssocID="{F22022E3-23C1-654E-BD88-E8A5D96DACBA}" presName="Name0" presStyleCnt="0">
        <dgm:presLayoutVars>
          <dgm:chMax val="2"/>
          <dgm:chPref val="2"/>
          <dgm:animLvl val="lvl"/>
        </dgm:presLayoutVars>
      </dgm:prSet>
      <dgm:spPr/>
    </dgm:pt>
    <dgm:pt modelId="{0A94FCB3-A239-AA41-9E97-892D255F2B62}" type="pres">
      <dgm:prSet presAssocID="{F22022E3-23C1-654E-BD88-E8A5D96DACBA}" presName="LeftText" presStyleLbl="revTx" presStyleIdx="0" presStyleCnt="0">
        <dgm:presLayoutVars>
          <dgm:bulletEnabled val="1"/>
        </dgm:presLayoutVars>
      </dgm:prSet>
      <dgm:spPr/>
    </dgm:pt>
    <dgm:pt modelId="{1FA3BE00-3D09-2246-8FAB-AAB6B7C57B1F}" type="pres">
      <dgm:prSet presAssocID="{F22022E3-23C1-654E-BD88-E8A5D96DACBA}" presName="LeftNode" presStyleLbl="bgImgPlace1" presStyleIdx="0" presStyleCnt="2" custScaleX="101496" custScaleY="48731">
        <dgm:presLayoutVars>
          <dgm:chMax val="2"/>
          <dgm:chPref val="2"/>
        </dgm:presLayoutVars>
      </dgm:prSet>
      <dgm:spPr/>
    </dgm:pt>
    <dgm:pt modelId="{FC8B9412-A8F2-554F-B441-B236719538F1}" type="pres">
      <dgm:prSet presAssocID="{F22022E3-23C1-654E-BD88-E8A5D96DACBA}" presName="RightText" presStyleLbl="revTx" presStyleIdx="0" presStyleCnt="0">
        <dgm:presLayoutVars>
          <dgm:bulletEnabled val="1"/>
        </dgm:presLayoutVars>
      </dgm:prSet>
      <dgm:spPr/>
    </dgm:pt>
    <dgm:pt modelId="{25D3B65C-DF91-C246-A2A5-56909C353C74}" type="pres">
      <dgm:prSet presAssocID="{F22022E3-23C1-654E-BD88-E8A5D96DACBA}" presName="RightNode" presStyleLbl="bgImgPlace1" presStyleIdx="1" presStyleCnt="2" custScaleX="110372" custScaleY="47913" custLinFactNeighborX="2067" custLinFactNeighborY="0">
        <dgm:presLayoutVars>
          <dgm:chMax val="0"/>
          <dgm:chPref val="0"/>
        </dgm:presLayoutVars>
      </dgm:prSet>
      <dgm:spPr/>
    </dgm:pt>
    <dgm:pt modelId="{922D42BD-8B25-AF4C-BD15-A2A4D4EE991D}" type="pres">
      <dgm:prSet presAssocID="{F22022E3-23C1-654E-BD88-E8A5D96DACBA}" presName="TopArrow" presStyleLbl="node1" presStyleIdx="0" presStyleCnt="2" custLinFactNeighborY="29523"/>
      <dgm:spPr/>
    </dgm:pt>
    <dgm:pt modelId="{F8568B9E-4EDE-E04C-9C0D-F49BFDF66736}" type="pres">
      <dgm:prSet presAssocID="{F22022E3-23C1-654E-BD88-E8A5D96DACBA}" presName="BottomArrow" presStyleLbl="node1" presStyleIdx="1" presStyleCnt="2" custLinFactNeighborY="-28342"/>
      <dgm:spPr/>
    </dgm:pt>
  </dgm:ptLst>
  <dgm:cxnLst>
    <dgm:cxn modelId="{1305D40B-0D8B-B04D-AD1B-D40718091C55}" type="presOf" srcId="{60CE5750-F226-B249-8C0D-4530C81C84CE}" destId="{1FA3BE00-3D09-2246-8FAB-AAB6B7C57B1F}" srcOrd="1" destOrd="0" presId="urn:microsoft.com/office/officeart/2009/layout/ReverseList"/>
    <dgm:cxn modelId="{BD35D61C-A452-ED4C-B133-18C6B81990A7}" type="presOf" srcId="{523FBDB1-34C0-2C4A-A6D0-24F9B5573A5A}" destId="{25D3B65C-DF91-C246-A2A5-56909C353C74}" srcOrd="1" destOrd="0" presId="urn:microsoft.com/office/officeart/2009/layout/ReverseList"/>
    <dgm:cxn modelId="{76AE1829-8435-4247-9C88-B064327EB44B}" type="presOf" srcId="{60CE5750-F226-B249-8C0D-4530C81C84CE}" destId="{0A94FCB3-A239-AA41-9E97-892D255F2B62}" srcOrd="0" destOrd="0" presId="urn:microsoft.com/office/officeart/2009/layout/ReverseList"/>
    <dgm:cxn modelId="{EEF55F8E-60B1-2B4C-951F-2AA2FDE8BF91}" type="presOf" srcId="{523FBDB1-34C0-2C4A-A6D0-24F9B5573A5A}" destId="{FC8B9412-A8F2-554F-B441-B236719538F1}" srcOrd="0" destOrd="0" presId="urn:microsoft.com/office/officeart/2009/layout/ReverseList"/>
    <dgm:cxn modelId="{2F95F699-136B-8D4E-AFE7-8848534FD38A}" srcId="{F22022E3-23C1-654E-BD88-E8A5D96DACBA}" destId="{60CE5750-F226-B249-8C0D-4530C81C84CE}" srcOrd="0" destOrd="0" parTransId="{B08AD6A1-4495-EA43-BBAE-6CC3709DF325}" sibTransId="{8721A55E-6149-154D-9395-57E4CB5E5A4C}"/>
    <dgm:cxn modelId="{361215C8-ED11-B34A-A5FC-B70A95301F52}" type="presOf" srcId="{F22022E3-23C1-654E-BD88-E8A5D96DACBA}" destId="{F9A40E91-A56E-5840-AB96-538C3B11CC8E}" srcOrd="0" destOrd="0" presId="urn:microsoft.com/office/officeart/2009/layout/ReverseList"/>
    <dgm:cxn modelId="{43764CEB-8ACD-6544-8443-E4519F6A3666}" srcId="{F22022E3-23C1-654E-BD88-E8A5D96DACBA}" destId="{523FBDB1-34C0-2C4A-A6D0-24F9B5573A5A}" srcOrd="1" destOrd="0" parTransId="{F9AEA82B-EFEB-CC44-859E-BB327FB80FFC}" sibTransId="{D5AC3D30-90BF-804E-AA91-5BF8C0359CF0}"/>
    <dgm:cxn modelId="{6F93E730-7B10-934F-942F-D5DD4C750F42}" type="presParOf" srcId="{F9A40E91-A56E-5840-AB96-538C3B11CC8E}" destId="{0A94FCB3-A239-AA41-9E97-892D255F2B62}" srcOrd="0" destOrd="0" presId="urn:microsoft.com/office/officeart/2009/layout/ReverseList"/>
    <dgm:cxn modelId="{B6BF95C7-D7DC-D84B-B165-3B7E24594B83}" type="presParOf" srcId="{F9A40E91-A56E-5840-AB96-538C3B11CC8E}" destId="{1FA3BE00-3D09-2246-8FAB-AAB6B7C57B1F}" srcOrd="1" destOrd="0" presId="urn:microsoft.com/office/officeart/2009/layout/ReverseList"/>
    <dgm:cxn modelId="{98567651-DC4F-0C48-B44F-5EB7A68ED048}" type="presParOf" srcId="{F9A40E91-A56E-5840-AB96-538C3B11CC8E}" destId="{FC8B9412-A8F2-554F-B441-B236719538F1}" srcOrd="2" destOrd="0" presId="urn:microsoft.com/office/officeart/2009/layout/ReverseList"/>
    <dgm:cxn modelId="{9DEA4A31-92F8-0F44-AF72-D5CF9CABE3AA}" type="presParOf" srcId="{F9A40E91-A56E-5840-AB96-538C3B11CC8E}" destId="{25D3B65C-DF91-C246-A2A5-56909C353C74}" srcOrd="3" destOrd="0" presId="urn:microsoft.com/office/officeart/2009/layout/ReverseList"/>
    <dgm:cxn modelId="{9297424A-A1CF-494D-955A-C1B5EB8FA397}" type="presParOf" srcId="{F9A40E91-A56E-5840-AB96-538C3B11CC8E}" destId="{922D42BD-8B25-AF4C-BD15-A2A4D4EE991D}" srcOrd="4" destOrd="0" presId="urn:microsoft.com/office/officeart/2009/layout/ReverseList"/>
    <dgm:cxn modelId="{FAC23FBD-1BA5-0D4C-8ED6-3B54323C97B5}" type="presParOf" srcId="{F9A40E91-A56E-5840-AB96-538C3B11CC8E}" destId="{F8568B9E-4EDE-E04C-9C0D-F49BFDF667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F6570-6763-674E-894D-4CBADD5F2D72}" type="doc">
      <dgm:prSet loTypeId="urn:microsoft.com/office/officeart/2005/8/layout/cycle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5698DF0-781E-ED49-A7FA-9ED57C52CD42}">
      <dgm:prSet phldrT="[Testo]" custT="1"/>
      <dgm:spPr/>
      <dgm:t>
        <a:bodyPr/>
        <a:lstStyle/>
        <a:p>
          <a:r>
            <a:rPr lang="it-IT" sz="1800" b="1" dirty="0"/>
            <a:t>STATO INFIAMMATORIO CRONICO</a:t>
          </a:r>
        </a:p>
      </dgm:t>
    </dgm:pt>
    <dgm:pt modelId="{1CB0C173-1F78-C945-A97F-35F590B0FC1C}" type="parTrans" cxnId="{DD24E67E-D3ED-DD47-9344-A8EFF614FAF7}">
      <dgm:prSet/>
      <dgm:spPr/>
      <dgm:t>
        <a:bodyPr/>
        <a:lstStyle/>
        <a:p>
          <a:endParaRPr lang="it-IT"/>
        </a:p>
      </dgm:t>
    </dgm:pt>
    <dgm:pt modelId="{B0ECCA33-1E2C-F244-AF3B-201E5A4110A0}" type="sibTrans" cxnId="{DD24E67E-D3ED-DD47-9344-A8EFF614FAF7}">
      <dgm:prSet/>
      <dgm:spPr/>
      <dgm:t>
        <a:bodyPr/>
        <a:lstStyle/>
        <a:p>
          <a:endParaRPr lang="it-IT"/>
        </a:p>
      </dgm:t>
    </dgm:pt>
    <dgm:pt modelId="{B71C21BA-E80A-8647-8BDF-CEBBCF182745}">
      <dgm:prSet phldrT="[Testo]"/>
      <dgm:spPr/>
      <dgm:t>
        <a:bodyPr/>
        <a:lstStyle/>
        <a:p>
          <a:r>
            <a:rPr lang="it-IT" b="1" dirty="0"/>
            <a:t>ALTERAZIONI ASSE</a:t>
          </a:r>
        </a:p>
        <a:p>
          <a:r>
            <a:rPr lang="it-IT" b="1" dirty="0"/>
            <a:t>IPOTALAMO - IPOFISI - SURRENE</a:t>
          </a:r>
        </a:p>
      </dgm:t>
    </dgm:pt>
    <dgm:pt modelId="{7EF7C0A5-EF39-104C-837E-229F335B8AA6}" type="parTrans" cxnId="{BEA80A55-F646-5F4B-B12F-83EBDF2CF256}">
      <dgm:prSet/>
      <dgm:spPr/>
      <dgm:t>
        <a:bodyPr/>
        <a:lstStyle/>
        <a:p>
          <a:endParaRPr lang="it-IT"/>
        </a:p>
      </dgm:t>
    </dgm:pt>
    <dgm:pt modelId="{8F298C01-2844-564B-BE68-F6B5D103F78D}" type="sibTrans" cxnId="{BEA80A55-F646-5F4B-B12F-83EBDF2CF256}">
      <dgm:prSet/>
      <dgm:spPr/>
      <dgm:t>
        <a:bodyPr/>
        <a:lstStyle/>
        <a:p>
          <a:endParaRPr lang="it-IT"/>
        </a:p>
      </dgm:t>
    </dgm:pt>
    <dgm:pt modelId="{9C68CCDD-C151-E04D-83B7-CFE3D38489F7}">
      <dgm:prSet phldrT="[Testo]"/>
      <dgm:spPr/>
      <dgm:t>
        <a:bodyPr/>
        <a:lstStyle/>
        <a:p>
          <a:r>
            <a:rPr lang="it-IT" b="1" dirty="0"/>
            <a:t>IPOTESI VASCOLARE</a:t>
          </a:r>
        </a:p>
      </dgm:t>
    </dgm:pt>
    <dgm:pt modelId="{D32C7466-57E0-BF4B-A479-2803FE89C696}" type="parTrans" cxnId="{FDFE75E4-49EA-1A44-9045-2E621B02DD1A}">
      <dgm:prSet/>
      <dgm:spPr/>
      <dgm:t>
        <a:bodyPr/>
        <a:lstStyle/>
        <a:p>
          <a:endParaRPr lang="it-IT"/>
        </a:p>
      </dgm:t>
    </dgm:pt>
    <dgm:pt modelId="{91CDB376-8CF3-4349-90D1-7378552028A1}" type="sibTrans" cxnId="{FDFE75E4-49EA-1A44-9045-2E621B02DD1A}">
      <dgm:prSet/>
      <dgm:spPr/>
      <dgm:t>
        <a:bodyPr/>
        <a:lstStyle/>
        <a:p>
          <a:endParaRPr lang="it-IT"/>
        </a:p>
      </dgm:t>
    </dgm:pt>
    <dgm:pt modelId="{513318A4-650A-074C-84B3-AC681A2CFAD6}">
      <dgm:prSet phldrT="[Testo]" custT="1"/>
      <dgm:spPr/>
      <dgm:t>
        <a:bodyPr/>
        <a:lstStyle/>
        <a:p>
          <a:r>
            <a:rPr lang="it-IT" sz="1800" b="1" dirty="0"/>
            <a:t>ASPETTI COMPORTAMENTALI</a:t>
          </a:r>
        </a:p>
      </dgm:t>
    </dgm:pt>
    <dgm:pt modelId="{0D60118C-7217-954E-8289-BC1A49150A48}" type="parTrans" cxnId="{2C69880B-9D42-094D-AA71-CBA6E750AF37}">
      <dgm:prSet/>
      <dgm:spPr/>
      <dgm:t>
        <a:bodyPr/>
        <a:lstStyle/>
        <a:p>
          <a:endParaRPr lang="it-IT"/>
        </a:p>
      </dgm:t>
    </dgm:pt>
    <dgm:pt modelId="{44D963E0-B1D1-AD4D-808B-279C133B7F3B}" type="sibTrans" cxnId="{2C69880B-9D42-094D-AA71-CBA6E750AF37}">
      <dgm:prSet/>
      <dgm:spPr/>
      <dgm:t>
        <a:bodyPr/>
        <a:lstStyle/>
        <a:p>
          <a:endParaRPr lang="it-IT"/>
        </a:p>
      </dgm:t>
    </dgm:pt>
    <dgm:pt modelId="{A97ED758-BA93-904F-A988-346B9FCEB8EF}">
      <dgm:prSet phldrT="[Testo]" custT="1"/>
      <dgm:spPr/>
      <dgm:t>
        <a:bodyPr/>
        <a:lstStyle/>
        <a:p>
          <a:r>
            <a:rPr lang="it-IT" sz="1800" b="1" dirty="0"/>
            <a:t>ALTERAZIONI BDNF</a:t>
          </a:r>
        </a:p>
      </dgm:t>
    </dgm:pt>
    <dgm:pt modelId="{F1AD4C03-DE35-8744-859A-E5AB4238E988}" type="parTrans" cxnId="{5817A29E-5F52-E044-BDB8-2C2251B93119}">
      <dgm:prSet/>
      <dgm:spPr/>
      <dgm:t>
        <a:bodyPr/>
        <a:lstStyle/>
        <a:p>
          <a:endParaRPr lang="it-IT"/>
        </a:p>
      </dgm:t>
    </dgm:pt>
    <dgm:pt modelId="{530F44A1-CF2B-E844-BAE3-87DEC46419F1}" type="sibTrans" cxnId="{5817A29E-5F52-E044-BDB8-2C2251B93119}">
      <dgm:prSet/>
      <dgm:spPr/>
      <dgm:t>
        <a:bodyPr/>
        <a:lstStyle/>
        <a:p>
          <a:endParaRPr lang="it-IT"/>
        </a:p>
      </dgm:t>
    </dgm:pt>
    <dgm:pt modelId="{7178C3B4-B69C-3644-AFCB-EE0BD6712873}" type="pres">
      <dgm:prSet presAssocID="{E7CF6570-6763-674E-894D-4CBADD5F2D72}" presName="cycle" presStyleCnt="0">
        <dgm:presLayoutVars>
          <dgm:dir/>
          <dgm:resizeHandles val="exact"/>
        </dgm:presLayoutVars>
      </dgm:prSet>
      <dgm:spPr/>
    </dgm:pt>
    <dgm:pt modelId="{66384BAF-00A2-844A-A5FE-70A0DF8C6AC6}" type="pres">
      <dgm:prSet presAssocID="{35698DF0-781E-ED49-A7FA-9ED57C52CD42}" presName="dummy" presStyleCnt="0"/>
      <dgm:spPr/>
    </dgm:pt>
    <dgm:pt modelId="{02DAA111-253D-AC4F-BEB8-A2C29687E83B}" type="pres">
      <dgm:prSet presAssocID="{35698DF0-781E-ED49-A7FA-9ED57C52CD42}" presName="node" presStyleLbl="revTx" presStyleIdx="0" presStyleCnt="5" custScaleX="159909" custRadScaleRad="95693" custRadScaleInc="54670">
        <dgm:presLayoutVars>
          <dgm:bulletEnabled val="1"/>
        </dgm:presLayoutVars>
      </dgm:prSet>
      <dgm:spPr/>
    </dgm:pt>
    <dgm:pt modelId="{1401D662-0162-3F42-9C46-A58EE653CFF8}" type="pres">
      <dgm:prSet presAssocID="{B0ECCA33-1E2C-F244-AF3B-201E5A4110A0}" presName="sibTrans" presStyleLbl="node1" presStyleIdx="0" presStyleCnt="5" custScaleX="106874" custScaleY="168521" custLinFactNeighborX="-940" custLinFactNeighborY="813"/>
      <dgm:spPr/>
    </dgm:pt>
    <dgm:pt modelId="{62FEC7DA-2B0A-5347-B7EA-BC6047238207}" type="pres">
      <dgm:prSet presAssocID="{B71C21BA-E80A-8647-8BDF-CEBBCF182745}" presName="dummy" presStyleCnt="0"/>
      <dgm:spPr/>
    </dgm:pt>
    <dgm:pt modelId="{FFEE8390-796E-404C-89D9-639F3DDF433C}" type="pres">
      <dgm:prSet presAssocID="{B71C21BA-E80A-8647-8BDF-CEBBCF182745}" presName="node" presStyleLbl="revTx" presStyleIdx="1" presStyleCnt="5" custScaleX="290198">
        <dgm:presLayoutVars>
          <dgm:bulletEnabled val="1"/>
        </dgm:presLayoutVars>
      </dgm:prSet>
      <dgm:spPr/>
    </dgm:pt>
    <dgm:pt modelId="{9360D0BA-E62E-E541-82D0-FE19AEA72268}" type="pres">
      <dgm:prSet presAssocID="{8F298C01-2844-564B-BE68-F6B5D103F78D}" presName="sibTrans" presStyleLbl="node1" presStyleIdx="1" presStyleCnt="5"/>
      <dgm:spPr/>
    </dgm:pt>
    <dgm:pt modelId="{8D76B591-B9E7-B34D-8B2C-BFE57F0186E5}" type="pres">
      <dgm:prSet presAssocID="{9C68CCDD-C151-E04D-83B7-CFE3D38489F7}" presName="dummy" presStyleCnt="0"/>
      <dgm:spPr/>
    </dgm:pt>
    <dgm:pt modelId="{D6EF2B22-FCC4-A94F-B26D-4E9E75294368}" type="pres">
      <dgm:prSet presAssocID="{9C68CCDD-C151-E04D-83B7-CFE3D38489F7}" presName="node" presStyleLbl="revTx" presStyleIdx="2" presStyleCnt="5">
        <dgm:presLayoutVars>
          <dgm:bulletEnabled val="1"/>
        </dgm:presLayoutVars>
      </dgm:prSet>
      <dgm:spPr/>
    </dgm:pt>
    <dgm:pt modelId="{9486E6AC-4D11-804E-9A4C-740350343035}" type="pres">
      <dgm:prSet presAssocID="{91CDB376-8CF3-4349-90D1-7378552028A1}" presName="sibTrans" presStyleLbl="node1" presStyleIdx="2" presStyleCnt="5"/>
      <dgm:spPr/>
    </dgm:pt>
    <dgm:pt modelId="{D28EAECA-73B8-8F4B-8771-F12373EBEBFD}" type="pres">
      <dgm:prSet presAssocID="{513318A4-650A-074C-84B3-AC681A2CFAD6}" presName="dummy" presStyleCnt="0"/>
      <dgm:spPr/>
    </dgm:pt>
    <dgm:pt modelId="{6630DD44-E0D1-BF47-BB45-2179FDEB8171}" type="pres">
      <dgm:prSet presAssocID="{513318A4-650A-074C-84B3-AC681A2CFAD6}" presName="node" presStyleLbl="revTx" presStyleIdx="3" presStyleCnt="5" custScaleX="183002">
        <dgm:presLayoutVars>
          <dgm:bulletEnabled val="1"/>
        </dgm:presLayoutVars>
      </dgm:prSet>
      <dgm:spPr/>
    </dgm:pt>
    <dgm:pt modelId="{4CD83A38-96F5-BC45-89DA-F4DAEF11CBE7}" type="pres">
      <dgm:prSet presAssocID="{44D963E0-B1D1-AD4D-808B-279C133B7F3B}" presName="sibTrans" presStyleLbl="node1" presStyleIdx="3" presStyleCnt="5" custScaleX="87475" custScaleY="86292"/>
      <dgm:spPr/>
    </dgm:pt>
    <dgm:pt modelId="{103DA6D9-32ED-E744-B250-14E65D357CCE}" type="pres">
      <dgm:prSet presAssocID="{A97ED758-BA93-904F-A988-346B9FCEB8EF}" presName="dummy" presStyleCnt="0"/>
      <dgm:spPr/>
    </dgm:pt>
    <dgm:pt modelId="{9D83A38B-B46C-4540-8A91-8C2298DF0090}" type="pres">
      <dgm:prSet presAssocID="{A97ED758-BA93-904F-A988-346B9FCEB8EF}" presName="node" presStyleLbl="revTx" presStyleIdx="4" presStyleCnt="5" custScaleX="127161" custScaleY="74848" custRadScaleRad="98604" custRadScaleInc="-13777">
        <dgm:presLayoutVars>
          <dgm:bulletEnabled val="1"/>
        </dgm:presLayoutVars>
      </dgm:prSet>
      <dgm:spPr/>
    </dgm:pt>
    <dgm:pt modelId="{D06F4206-D457-994B-95AF-4E0CEF3A48AB}" type="pres">
      <dgm:prSet presAssocID="{530F44A1-CF2B-E844-BAE3-87DEC46419F1}" presName="sibTrans" presStyleLbl="node1" presStyleIdx="4" presStyleCnt="5" custLinFactNeighborX="3706" custLinFactNeighborY="2594"/>
      <dgm:spPr/>
    </dgm:pt>
  </dgm:ptLst>
  <dgm:cxnLst>
    <dgm:cxn modelId="{2C69880B-9D42-094D-AA71-CBA6E750AF37}" srcId="{E7CF6570-6763-674E-894D-4CBADD5F2D72}" destId="{513318A4-650A-074C-84B3-AC681A2CFAD6}" srcOrd="3" destOrd="0" parTransId="{0D60118C-7217-954E-8289-BC1A49150A48}" sibTransId="{44D963E0-B1D1-AD4D-808B-279C133B7F3B}"/>
    <dgm:cxn modelId="{EF553D1A-643E-EC4E-AED1-03D334B13FC1}" type="presOf" srcId="{B0ECCA33-1E2C-F244-AF3B-201E5A4110A0}" destId="{1401D662-0162-3F42-9C46-A58EE653CFF8}" srcOrd="0" destOrd="0" presId="urn:microsoft.com/office/officeart/2005/8/layout/cycle1"/>
    <dgm:cxn modelId="{01C4B23C-98E1-C44A-8284-DECAB55D8B1F}" type="presOf" srcId="{35698DF0-781E-ED49-A7FA-9ED57C52CD42}" destId="{02DAA111-253D-AC4F-BEB8-A2C29687E83B}" srcOrd="0" destOrd="0" presId="urn:microsoft.com/office/officeart/2005/8/layout/cycle1"/>
    <dgm:cxn modelId="{0641AF5E-7616-F545-9044-90DE65FF8CB4}" type="presOf" srcId="{9C68CCDD-C151-E04D-83B7-CFE3D38489F7}" destId="{D6EF2B22-FCC4-A94F-B26D-4E9E75294368}" srcOrd="0" destOrd="0" presId="urn:microsoft.com/office/officeart/2005/8/layout/cycle1"/>
    <dgm:cxn modelId="{3016FC63-54D9-EC47-ACC0-B6E4354B4CB4}" type="presOf" srcId="{530F44A1-CF2B-E844-BAE3-87DEC46419F1}" destId="{D06F4206-D457-994B-95AF-4E0CEF3A48AB}" srcOrd="0" destOrd="0" presId="urn:microsoft.com/office/officeart/2005/8/layout/cycle1"/>
    <dgm:cxn modelId="{BEA80A55-F646-5F4B-B12F-83EBDF2CF256}" srcId="{E7CF6570-6763-674E-894D-4CBADD5F2D72}" destId="{B71C21BA-E80A-8647-8BDF-CEBBCF182745}" srcOrd="1" destOrd="0" parTransId="{7EF7C0A5-EF39-104C-837E-229F335B8AA6}" sibTransId="{8F298C01-2844-564B-BE68-F6B5D103F78D}"/>
    <dgm:cxn modelId="{DD24E67E-D3ED-DD47-9344-A8EFF614FAF7}" srcId="{E7CF6570-6763-674E-894D-4CBADD5F2D72}" destId="{35698DF0-781E-ED49-A7FA-9ED57C52CD42}" srcOrd="0" destOrd="0" parTransId="{1CB0C173-1F78-C945-A97F-35F590B0FC1C}" sibTransId="{B0ECCA33-1E2C-F244-AF3B-201E5A4110A0}"/>
    <dgm:cxn modelId="{022C3F7F-1570-6547-AE9D-D404890E9C17}" type="presOf" srcId="{B71C21BA-E80A-8647-8BDF-CEBBCF182745}" destId="{FFEE8390-796E-404C-89D9-639F3DDF433C}" srcOrd="0" destOrd="0" presId="urn:microsoft.com/office/officeart/2005/8/layout/cycle1"/>
    <dgm:cxn modelId="{64B6068D-EE61-5045-B834-BA83C502DF8C}" type="presOf" srcId="{513318A4-650A-074C-84B3-AC681A2CFAD6}" destId="{6630DD44-E0D1-BF47-BB45-2179FDEB8171}" srcOrd="0" destOrd="0" presId="urn:microsoft.com/office/officeart/2005/8/layout/cycle1"/>
    <dgm:cxn modelId="{697DD695-D03D-5147-9FE7-AE32D73EB23C}" type="presOf" srcId="{44D963E0-B1D1-AD4D-808B-279C133B7F3B}" destId="{4CD83A38-96F5-BC45-89DA-F4DAEF11CBE7}" srcOrd="0" destOrd="0" presId="urn:microsoft.com/office/officeart/2005/8/layout/cycle1"/>
    <dgm:cxn modelId="{5817A29E-5F52-E044-BDB8-2C2251B93119}" srcId="{E7CF6570-6763-674E-894D-4CBADD5F2D72}" destId="{A97ED758-BA93-904F-A988-346B9FCEB8EF}" srcOrd="4" destOrd="0" parTransId="{F1AD4C03-DE35-8744-859A-E5AB4238E988}" sibTransId="{530F44A1-CF2B-E844-BAE3-87DEC46419F1}"/>
    <dgm:cxn modelId="{FD16A69F-F01A-E845-AC85-B82231A59A7C}" type="presOf" srcId="{91CDB376-8CF3-4349-90D1-7378552028A1}" destId="{9486E6AC-4D11-804E-9A4C-740350343035}" srcOrd="0" destOrd="0" presId="urn:microsoft.com/office/officeart/2005/8/layout/cycle1"/>
    <dgm:cxn modelId="{4E462AC5-6460-AF49-91DE-0F13662C1AB0}" type="presOf" srcId="{E7CF6570-6763-674E-894D-4CBADD5F2D72}" destId="{7178C3B4-B69C-3644-AFCB-EE0BD6712873}" srcOrd="0" destOrd="0" presId="urn:microsoft.com/office/officeart/2005/8/layout/cycle1"/>
    <dgm:cxn modelId="{E1D3C6CF-8D71-C94E-9679-E3E4F6885DE7}" type="presOf" srcId="{8F298C01-2844-564B-BE68-F6B5D103F78D}" destId="{9360D0BA-E62E-E541-82D0-FE19AEA72268}" srcOrd="0" destOrd="0" presId="urn:microsoft.com/office/officeart/2005/8/layout/cycle1"/>
    <dgm:cxn modelId="{79390BE3-067D-1649-A15D-30747B3C6094}" type="presOf" srcId="{A97ED758-BA93-904F-A988-346B9FCEB8EF}" destId="{9D83A38B-B46C-4540-8A91-8C2298DF0090}" srcOrd="0" destOrd="0" presId="urn:microsoft.com/office/officeart/2005/8/layout/cycle1"/>
    <dgm:cxn modelId="{FDFE75E4-49EA-1A44-9045-2E621B02DD1A}" srcId="{E7CF6570-6763-674E-894D-4CBADD5F2D72}" destId="{9C68CCDD-C151-E04D-83B7-CFE3D38489F7}" srcOrd="2" destOrd="0" parTransId="{D32C7466-57E0-BF4B-A479-2803FE89C696}" sibTransId="{91CDB376-8CF3-4349-90D1-7378552028A1}"/>
    <dgm:cxn modelId="{537B155D-A5DE-1541-B9F7-C13F5D4456F5}" type="presParOf" srcId="{7178C3B4-B69C-3644-AFCB-EE0BD6712873}" destId="{66384BAF-00A2-844A-A5FE-70A0DF8C6AC6}" srcOrd="0" destOrd="0" presId="urn:microsoft.com/office/officeart/2005/8/layout/cycle1"/>
    <dgm:cxn modelId="{15F6EDF9-CC60-4F4C-A6C2-654CD5E37DDD}" type="presParOf" srcId="{7178C3B4-B69C-3644-AFCB-EE0BD6712873}" destId="{02DAA111-253D-AC4F-BEB8-A2C29687E83B}" srcOrd="1" destOrd="0" presId="urn:microsoft.com/office/officeart/2005/8/layout/cycle1"/>
    <dgm:cxn modelId="{B7FF2457-4839-B445-92A6-5E0824CA35CD}" type="presParOf" srcId="{7178C3B4-B69C-3644-AFCB-EE0BD6712873}" destId="{1401D662-0162-3F42-9C46-A58EE653CFF8}" srcOrd="2" destOrd="0" presId="urn:microsoft.com/office/officeart/2005/8/layout/cycle1"/>
    <dgm:cxn modelId="{D44AEEF0-C4FB-BF43-99B7-1815C5CEE756}" type="presParOf" srcId="{7178C3B4-B69C-3644-AFCB-EE0BD6712873}" destId="{62FEC7DA-2B0A-5347-B7EA-BC6047238207}" srcOrd="3" destOrd="0" presId="urn:microsoft.com/office/officeart/2005/8/layout/cycle1"/>
    <dgm:cxn modelId="{16D95919-E582-214D-B6C5-A6357825D540}" type="presParOf" srcId="{7178C3B4-B69C-3644-AFCB-EE0BD6712873}" destId="{FFEE8390-796E-404C-89D9-639F3DDF433C}" srcOrd="4" destOrd="0" presId="urn:microsoft.com/office/officeart/2005/8/layout/cycle1"/>
    <dgm:cxn modelId="{93A0C169-6667-D54C-BF96-A386378BCB11}" type="presParOf" srcId="{7178C3B4-B69C-3644-AFCB-EE0BD6712873}" destId="{9360D0BA-E62E-E541-82D0-FE19AEA72268}" srcOrd="5" destOrd="0" presId="urn:microsoft.com/office/officeart/2005/8/layout/cycle1"/>
    <dgm:cxn modelId="{D2F69A99-535C-764B-A448-166BE902F0D0}" type="presParOf" srcId="{7178C3B4-B69C-3644-AFCB-EE0BD6712873}" destId="{8D76B591-B9E7-B34D-8B2C-BFE57F0186E5}" srcOrd="6" destOrd="0" presId="urn:microsoft.com/office/officeart/2005/8/layout/cycle1"/>
    <dgm:cxn modelId="{04F9B96A-15AF-2342-89F4-152A2042F71E}" type="presParOf" srcId="{7178C3B4-B69C-3644-AFCB-EE0BD6712873}" destId="{D6EF2B22-FCC4-A94F-B26D-4E9E75294368}" srcOrd="7" destOrd="0" presId="urn:microsoft.com/office/officeart/2005/8/layout/cycle1"/>
    <dgm:cxn modelId="{23E804EC-5E13-B04E-9C75-FBD5B85CBA1D}" type="presParOf" srcId="{7178C3B4-B69C-3644-AFCB-EE0BD6712873}" destId="{9486E6AC-4D11-804E-9A4C-740350343035}" srcOrd="8" destOrd="0" presId="urn:microsoft.com/office/officeart/2005/8/layout/cycle1"/>
    <dgm:cxn modelId="{978C8B63-FD89-6540-9DD3-83BB7B4B0DFD}" type="presParOf" srcId="{7178C3B4-B69C-3644-AFCB-EE0BD6712873}" destId="{D28EAECA-73B8-8F4B-8771-F12373EBEBFD}" srcOrd="9" destOrd="0" presId="urn:microsoft.com/office/officeart/2005/8/layout/cycle1"/>
    <dgm:cxn modelId="{FF6FEBDA-74D1-A24D-B8DB-93087BD9D606}" type="presParOf" srcId="{7178C3B4-B69C-3644-AFCB-EE0BD6712873}" destId="{6630DD44-E0D1-BF47-BB45-2179FDEB8171}" srcOrd="10" destOrd="0" presId="urn:microsoft.com/office/officeart/2005/8/layout/cycle1"/>
    <dgm:cxn modelId="{E76FC15A-11B1-9048-8F89-145D54A44C6C}" type="presParOf" srcId="{7178C3B4-B69C-3644-AFCB-EE0BD6712873}" destId="{4CD83A38-96F5-BC45-89DA-F4DAEF11CBE7}" srcOrd="11" destOrd="0" presId="urn:microsoft.com/office/officeart/2005/8/layout/cycle1"/>
    <dgm:cxn modelId="{8BCB67F8-68AA-7C44-9226-F94B20C0AE88}" type="presParOf" srcId="{7178C3B4-B69C-3644-AFCB-EE0BD6712873}" destId="{103DA6D9-32ED-E744-B250-14E65D357CCE}" srcOrd="12" destOrd="0" presId="urn:microsoft.com/office/officeart/2005/8/layout/cycle1"/>
    <dgm:cxn modelId="{4E711B67-4952-584E-92F7-F9D6E73869BF}" type="presParOf" srcId="{7178C3B4-B69C-3644-AFCB-EE0BD6712873}" destId="{9D83A38B-B46C-4540-8A91-8C2298DF0090}" srcOrd="13" destOrd="0" presId="urn:microsoft.com/office/officeart/2005/8/layout/cycle1"/>
    <dgm:cxn modelId="{8F87A072-59DE-FB43-9EE9-DEF1F3F3F6F3}" type="presParOf" srcId="{7178C3B4-B69C-3644-AFCB-EE0BD6712873}" destId="{D06F4206-D457-994B-95AF-4E0CEF3A48A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593C6-C2C6-BE43-A3F3-153B6CE740CB}" type="doc">
      <dgm:prSet loTypeId="urn:microsoft.com/office/officeart/2005/8/layout/matrix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3A628BC-8703-F04B-AD49-E41246635C0F}">
      <dgm:prSet phldrT="[Testo]" custT="1"/>
      <dgm:spPr/>
      <dgm:t>
        <a:bodyPr/>
        <a:lstStyle/>
        <a:p>
          <a:r>
            <a:rPr lang="it-IT" sz="1800" b="1" dirty="0"/>
            <a:t>STILE DI VITA</a:t>
          </a:r>
        </a:p>
      </dgm:t>
    </dgm:pt>
    <dgm:pt modelId="{5A51BFBB-95AA-8C40-A6AC-061EABCE8FC8}" type="parTrans" cxnId="{22EF4DE4-B6C6-8441-BABA-C753C782B650}">
      <dgm:prSet/>
      <dgm:spPr/>
      <dgm:t>
        <a:bodyPr/>
        <a:lstStyle/>
        <a:p>
          <a:endParaRPr lang="it-IT"/>
        </a:p>
      </dgm:t>
    </dgm:pt>
    <dgm:pt modelId="{F3DC6965-B203-E542-80F2-B7B49E9B4912}" type="sibTrans" cxnId="{22EF4DE4-B6C6-8441-BABA-C753C782B650}">
      <dgm:prSet/>
      <dgm:spPr/>
      <dgm:t>
        <a:bodyPr/>
        <a:lstStyle/>
        <a:p>
          <a:endParaRPr lang="it-IT"/>
        </a:p>
      </dgm:t>
    </dgm:pt>
    <dgm:pt modelId="{45A62CFE-140F-644A-823D-488066209D6F}">
      <dgm:prSet phldrT="[Testo]" custT="1"/>
      <dgm:spPr/>
      <dgm:t>
        <a:bodyPr/>
        <a:lstStyle/>
        <a:p>
          <a:r>
            <a:rPr lang="it-IT" sz="1800" b="1" dirty="0"/>
            <a:t>PSICOFARMACOLOGIA</a:t>
          </a:r>
        </a:p>
        <a:p>
          <a:r>
            <a:rPr lang="it-IT" sz="1800" b="1" dirty="0"/>
            <a:t>&amp;</a:t>
          </a:r>
        </a:p>
        <a:p>
          <a:r>
            <a:rPr lang="it-IT" sz="1800" b="1" dirty="0"/>
            <a:t>PSICOTERAPIA (CBT)</a:t>
          </a:r>
        </a:p>
      </dgm:t>
    </dgm:pt>
    <dgm:pt modelId="{50C8417E-BA87-364E-8E0E-4AF3F9B30D74}" type="parTrans" cxnId="{1C3F7C8C-F847-154D-9ACF-8736C7D0A4A5}">
      <dgm:prSet/>
      <dgm:spPr/>
      <dgm:t>
        <a:bodyPr/>
        <a:lstStyle/>
        <a:p>
          <a:endParaRPr lang="it-IT"/>
        </a:p>
      </dgm:t>
    </dgm:pt>
    <dgm:pt modelId="{9768AC69-B619-AA4D-965D-55C5F2B6C2EB}" type="sibTrans" cxnId="{1C3F7C8C-F847-154D-9ACF-8736C7D0A4A5}">
      <dgm:prSet/>
      <dgm:spPr/>
      <dgm:t>
        <a:bodyPr/>
        <a:lstStyle/>
        <a:p>
          <a:endParaRPr lang="it-IT"/>
        </a:p>
      </dgm:t>
    </dgm:pt>
    <dgm:pt modelId="{6D405896-90FF-3B49-A20B-5BD7638A215D}">
      <dgm:prSet phldrT="[Testo]" custT="1"/>
      <dgm:spPr/>
      <dgm:t>
        <a:bodyPr/>
        <a:lstStyle/>
        <a:p>
          <a:r>
            <a:rPr lang="it-IT" sz="1800" b="1" dirty="0"/>
            <a:t>AGONISTI GLP-1R</a:t>
          </a:r>
        </a:p>
      </dgm:t>
    </dgm:pt>
    <dgm:pt modelId="{0D3F6C56-B5F0-734E-B42A-CF6E8A0156EE}" type="parTrans" cxnId="{62DB5BFF-1425-7945-84BC-C7FDAA2C73F4}">
      <dgm:prSet/>
      <dgm:spPr/>
      <dgm:t>
        <a:bodyPr/>
        <a:lstStyle/>
        <a:p>
          <a:endParaRPr lang="it-IT"/>
        </a:p>
      </dgm:t>
    </dgm:pt>
    <dgm:pt modelId="{7DE44FC0-BD08-134F-934B-EB42AE88EBB5}" type="sibTrans" cxnId="{62DB5BFF-1425-7945-84BC-C7FDAA2C73F4}">
      <dgm:prSet/>
      <dgm:spPr/>
      <dgm:t>
        <a:bodyPr/>
        <a:lstStyle/>
        <a:p>
          <a:endParaRPr lang="it-IT"/>
        </a:p>
      </dgm:t>
    </dgm:pt>
    <dgm:pt modelId="{5DA69981-A8C2-C04A-ABA2-B6DFC747E77C}">
      <dgm:prSet phldrT="[Testo]" custT="1"/>
      <dgm:spPr/>
      <dgm:t>
        <a:bodyPr/>
        <a:lstStyle/>
        <a:p>
          <a:r>
            <a:rPr lang="it-IT" sz="1800" b="1" dirty="0"/>
            <a:t>CHIRURGIA BARIATRICA</a:t>
          </a:r>
        </a:p>
      </dgm:t>
    </dgm:pt>
    <dgm:pt modelId="{2EBFEF86-F54E-9E46-BE62-A7ADA7A6B585}" type="parTrans" cxnId="{368F8437-819E-BF46-8221-177C2658C519}">
      <dgm:prSet/>
      <dgm:spPr/>
      <dgm:t>
        <a:bodyPr/>
        <a:lstStyle/>
        <a:p>
          <a:endParaRPr lang="it-IT"/>
        </a:p>
      </dgm:t>
    </dgm:pt>
    <dgm:pt modelId="{9C6A7308-3112-C743-A4BA-5939FABAB375}" type="sibTrans" cxnId="{368F8437-819E-BF46-8221-177C2658C519}">
      <dgm:prSet/>
      <dgm:spPr/>
      <dgm:t>
        <a:bodyPr/>
        <a:lstStyle/>
        <a:p>
          <a:endParaRPr lang="it-IT"/>
        </a:p>
      </dgm:t>
    </dgm:pt>
    <dgm:pt modelId="{453BDDF8-F8C8-EB4D-9C38-43B3DA99818C}" type="pres">
      <dgm:prSet presAssocID="{7A3593C6-C2C6-BE43-A3F3-153B6CE740CB}" presName="matrix" presStyleCnt="0">
        <dgm:presLayoutVars>
          <dgm:chMax val="1"/>
          <dgm:dir/>
          <dgm:resizeHandles val="exact"/>
        </dgm:presLayoutVars>
      </dgm:prSet>
      <dgm:spPr/>
    </dgm:pt>
    <dgm:pt modelId="{52A512E6-F14A-FC45-B2F5-21252CDEA3EF}" type="pres">
      <dgm:prSet presAssocID="{7A3593C6-C2C6-BE43-A3F3-153B6CE740CB}" presName="axisShape" presStyleLbl="bgShp" presStyleIdx="0" presStyleCnt="1" custScaleX="145809" custLinFactNeighborX="0"/>
      <dgm:spPr/>
    </dgm:pt>
    <dgm:pt modelId="{6CB691E4-A1BB-494F-9F26-80AE18C92B05}" type="pres">
      <dgm:prSet presAssocID="{7A3593C6-C2C6-BE43-A3F3-153B6CE740CB}" presName="rect1" presStyleLbl="node1" presStyleIdx="0" presStyleCnt="4" custScaleX="153656" custLinFactNeighborX="-26800">
        <dgm:presLayoutVars>
          <dgm:chMax val="0"/>
          <dgm:chPref val="0"/>
          <dgm:bulletEnabled val="1"/>
        </dgm:presLayoutVars>
      </dgm:prSet>
      <dgm:spPr/>
    </dgm:pt>
    <dgm:pt modelId="{B32B28F0-DD2E-FB40-A0DD-FE5635FB107C}" type="pres">
      <dgm:prSet presAssocID="{7A3593C6-C2C6-BE43-A3F3-153B6CE740CB}" presName="rect2" presStyleLbl="node1" presStyleIdx="1" presStyleCnt="4" custScaleX="154589" custLinFactNeighborX="26781">
        <dgm:presLayoutVars>
          <dgm:chMax val="0"/>
          <dgm:chPref val="0"/>
          <dgm:bulletEnabled val="1"/>
        </dgm:presLayoutVars>
      </dgm:prSet>
      <dgm:spPr/>
    </dgm:pt>
    <dgm:pt modelId="{370E0217-13A9-0D41-B04E-A22223D4AA95}" type="pres">
      <dgm:prSet presAssocID="{7A3593C6-C2C6-BE43-A3F3-153B6CE740CB}" presName="rect3" presStyleLbl="node1" presStyleIdx="2" presStyleCnt="4" custScaleX="154135" custScaleY="102703" custLinFactNeighborX="-26560">
        <dgm:presLayoutVars>
          <dgm:chMax val="0"/>
          <dgm:chPref val="0"/>
          <dgm:bulletEnabled val="1"/>
        </dgm:presLayoutVars>
      </dgm:prSet>
      <dgm:spPr/>
    </dgm:pt>
    <dgm:pt modelId="{AED65164-F7B5-7B4B-B063-DEEC50181E7C}" type="pres">
      <dgm:prSet presAssocID="{7A3593C6-C2C6-BE43-A3F3-153B6CE740CB}" presName="rect4" presStyleLbl="node1" presStyleIdx="3" presStyleCnt="4" custScaleX="158386" custLinFactNeighborX="28195">
        <dgm:presLayoutVars>
          <dgm:chMax val="0"/>
          <dgm:chPref val="0"/>
          <dgm:bulletEnabled val="1"/>
        </dgm:presLayoutVars>
      </dgm:prSet>
      <dgm:spPr/>
    </dgm:pt>
  </dgm:ptLst>
  <dgm:cxnLst>
    <dgm:cxn modelId="{368F8437-819E-BF46-8221-177C2658C519}" srcId="{7A3593C6-C2C6-BE43-A3F3-153B6CE740CB}" destId="{5DA69981-A8C2-C04A-ABA2-B6DFC747E77C}" srcOrd="3" destOrd="0" parTransId="{2EBFEF86-F54E-9E46-BE62-A7ADA7A6B585}" sibTransId="{9C6A7308-3112-C743-A4BA-5939FABAB375}"/>
    <dgm:cxn modelId="{CA16104D-8D5C-DC44-8AC9-85E992374EA6}" type="presOf" srcId="{7A3593C6-C2C6-BE43-A3F3-153B6CE740CB}" destId="{453BDDF8-F8C8-EB4D-9C38-43B3DA99818C}" srcOrd="0" destOrd="0" presId="urn:microsoft.com/office/officeart/2005/8/layout/matrix2"/>
    <dgm:cxn modelId="{FE39514F-959A-BB4D-8D66-92EBCE0839EB}" type="presOf" srcId="{53A628BC-8703-F04B-AD49-E41246635C0F}" destId="{6CB691E4-A1BB-494F-9F26-80AE18C92B05}" srcOrd="0" destOrd="0" presId="urn:microsoft.com/office/officeart/2005/8/layout/matrix2"/>
    <dgm:cxn modelId="{1C3F7C8C-F847-154D-9ACF-8736C7D0A4A5}" srcId="{7A3593C6-C2C6-BE43-A3F3-153B6CE740CB}" destId="{45A62CFE-140F-644A-823D-488066209D6F}" srcOrd="1" destOrd="0" parTransId="{50C8417E-BA87-364E-8E0E-4AF3F9B30D74}" sibTransId="{9768AC69-B619-AA4D-965D-55C5F2B6C2EB}"/>
    <dgm:cxn modelId="{E3D33BA2-7DEC-484A-B9CB-242C02497150}" type="presOf" srcId="{5DA69981-A8C2-C04A-ABA2-B6DFC747E77C}" destId="{AED65164-F7B5-7B4B-B063-DEEC50181E7C}" srcOrd="0" destOrd="0" presId="urn:microsoft.com/office/officeart/2005/8/layout/matrix2"/>
    <dgm:cxn modelId="{37CE14DF-CF7C-4A46-BCC1-6B034A63A782}" type="presOf" srcId="{45A62CFE-140F-644A-823D-488066209D6F}" destId="{B32B28F0-DD2E-FB40-A0DD-FE5635FB107C}" srcOrd="0" destOrd="0" presId="urn:microsoft.com/office/officeart/2005/8/layout/matrix2"/>
    <dgm:cxn modelId="{22EF4DE4-B6C6-8441-BABA-C753C782B650}" srcId="{7A3593C6-C2C6-BE43-A3F3-153B6CE740CB}" destId="{53A628BC-8703-F04B-AD49-E41246635C0F}" srcOrd="0" destOrd="0" parTransId="{5A51BFBB-95AA-8C40-A6AC-061EABCE8FC8}" sibTransId="{F3DC6965-B203-E542-80F2-B7B49E9B4912}"/>
    <dgm:cxn modelId="{2827ABF1-EB12-3146-B268-E20D586C0B6A}" type="presOf" srcId="{6D405896-90FF-3B49-A20B-5BD7638A215D}" destId="{370E0217-13A9-0D41-B04E-A22223D4AA95}" srcOrd="0" destOrd="0" presId="urn:microsoft.com/office/officeart/2005/8/layout/matrix2"/>
    <dgm:cxn modelId="{62DB5BFF-1425-7945-84BC-C7FDAA2C73F4}" srcId="{7A3593C6-C2C6-BE43-A3F3-153B6CE740CB}" destId="{6D405896-90FF-3B49-A20B-5BD7638A215D}" srcOrd="2" destOrd="0" parTransId="{0D3F6C56-B5F0-734E-B42A-CF6E8A0156EE}" sibTransId="{7DE44FC0-BD08-134F-934B-EB42AE88EBB5}"/>
    <dgm:cxn modelId="{708B374D-D0CB-274C-A9DC-EC4EDC2DA28C}" type="presParOf" srcId="{453BDDF8-F8C8-EB4D-9C38-43B3DA99818C}" destId="{52A512E6-F14A-FC45-B2F5-21252CDEA3EF}" srcOrd="0" destOrd="0" presId="urn:microsoft.com/office/officeart/2005/8/layout/matrix2"/>
    <dgm:cxn modelId="{7CE8E002-A9C6-7C48-86C2-D28CD119D933}" type="presParOf" srcId="{453BDDF8-F8C8-EB4D-9C38-43B3DA99818C}" destId="{6CB691E4-A1BB-494F-9F26-80AE18C92B05}" srcOrd="1" destOrd="0" presId="urn:microsoft.com/office/officeart/2005/8/layout/matrix2"/>
    <dgm:cxn modelId="{D96C7ADB-CD2E-2043-BB41-6EE1E6D6160A}" type="presParOf" srcId="{453BDDF8-F8C8-EB4D-9C38-43B3DA99818C}" destId="{B32B28F0-DD2E-FB40-A0DD-FE5635FB107C}" srcOrd="2" destOrd="0" presId="urn:microsoft.com/office/officeart/2005/8/layout/matrix2"/>
    <dgm:cxn modelId="{42179E15-7E31-514D-BBD0-56635BD36153}" type="presParOf" srcId="{453BDDF8-F8C8-EB4D-9C38-43B3DA99818C}" destId="{370E0217-13A9-0D41-B04E-A22223D4AA95}" srcOrd="3" destOrd="0" presId="urn:microsoft.com/office/officeart/2005/8/layout/matrix2"/>
    <dgm:cxn modelId="{45501A99-35D0-1644-A714-F7C93B14D276}" type="presParOf" srcId="{453BDDF8-F8C8-EB4D-9C38-43B3DA99818C}" destId="{AED65164-F7B5-7B4B-B063-DEEC50181E7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3BE00-3D09-2246-8FAB-AAB6B7C57B1F}">
      <dsp:nvSpPr>
        <dsp:cNvPr id="0" name=""/>
        <dsp:cNvSpPr/>
      </dsp:nvSpPr>
      <dsp:spPr>
        <a:xfrm rot="16200000">
          <a:off x="1307264" y="982204"/>
          <a:ext cx="1023431" cy="13026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DEPRESSIONE</a:t>
          </a:r>
        </a:p>
      </dsp:txBody>
      <dsp:txXfrm rot="5400000">
        <a:off x="1217638" y="1171769"/>
        <a:ext cx="1252654" cy="923493"/>
      </dsp:txXfrm>
    </dsp:sp>
    <dsp:sp modelId="{25D3B65C-DF91-C246-A2A5-56909C353C74}">
      <dsp:nvSpPr>
        <dsp:cNvPr id="0" name=""/>
        <dsp:cNvSpPr/>
      </dsp:nvSpPr>
      <dsp:spPr>
        <a:xfrm rot="5400000">
          <a:off x="2684083" y="925246"/>
          <a:ext cx="1006252" cy="141654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DIABETE</a:t>
          </a:r>
        </a:p>
      </dsp:txBody>
      <dsp:txXfrm rot="-5400000">
        <a:off x="2478939" y="1179520"/>
        <a:ext cx="1367410" cy="907992"/>
      </dsp:txXfrm>
    </dsp:sp>
    <dsp:sp modelId="{922D42BD-8B25-AF4C-BD15-A2A4D4EE991D}">
      <dsp:nvSpPr>
        <dsp:cNvPr id="0" name=""/>
        <dsp:cNvSpPr/>
      </dsp:nvSpPr>
      <dsp:spPr>
        <a:xfrm>
          <a:off x="1818848" y="396091"/>
          <a:ext cx="1341701" cy="13416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68B9E-4EDE-E04C-9C0D-F49BFDF66736}">
      <dsp:nvSpPr>
        <dsp:cNvPr id="0" name=""/>
        <dsp:cNvSpPr/>
      </dsp:nvSpPr>
      <dsp:spPr>
        <a:xfrm rot="10800000">
          <a:off x="1818848" y="1544823"/>
          <a:ext cx="1341701" cy="134163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A111-253D-AC4F-BEB8-A2C29687E83B}">
      <dsp:nvSpPr>
        <dsp:cNvPr id="0" name=""/>
        <dsp:cNvSpPr/>
      </dsp:nvSpPr>
      <dsp:spPr>
        <a:xfrm>
          <a:off x="3830572" y="393421"/>
          <a:ext cx="1890760" cy="1182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STATO INFIAMMATORIO CRONICO</a:t>
          </a:r>
        </a:p>
      </dsp:txBody>
      <dsp:txXfrm>
        <a:off x="3830572" y="393421"/>
        <a:ext cx="1890760" cy="1182397"/>
      </dsp:txXfrm>
    </dsp:sp>
    <dsp:sp modelId="{1401D662-0162-3F42-9C46-A58EE653CFF8}">
      <dsp:nvSpPr>
        <dsp:cNvPr id="0" name=""/>
        <dsp:cNvSpPr/>
      </dsp:nvSpPr>
      <dsp:spPr>
        <a:xfrm>
          <a:off x="953437" y="-1240050"/>
          <a:ext cx="4740190" cy="7474424"/>
        </a:xfrm>
        <a:prstGeom prst="circularArrow">
          <a:avLst>
            <a:gd name="adj1" fmla="val 5198"/>
            <a:gd name="adj2" fmla="val 335789"/>
            <a:gd name="adj3" fmla="val 20866526"/>
            <a:gd name="adj4" fmla="val 19995885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EE8390-796E-404C-89D9-639F3DDF433C}">
      <dsp:nvSpPr>
        <dsp:cNvPr id="0" name=""/>
        <dsp:cNvSpPr/>
      </dsp:nvSpPr>
      <dsp:spPr>
        <a:xfrm>
          <a:off x="3508055" y="2233963"/>
          <a:ext cx="3431294" cy="1182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ALTERAZIONI ASSE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IPOTALAMO - IPOFISI - SURRENE</a:t>
          </a:r>
        </a:p>
      </dsp:txBody>
      <dsp:txXfrm>
        <a:off x="3508055" y="2233963"/>
        <a:ext cx="3431294" cy="1182397"/>
      </dsp:txXfrm>
    </dsp:sp>
    <dsp:sp modelId="{9360D0BA-E62E-E541-82D0-FE19AEA72268}">
      <dsp:nvSpPr>
        <dsp:cNvPr id="0" name=""/>
        <dsp:cNvSpPr/>
      </dsp:nvSpPr>
      <dsp:spPr>
        <a:xfrm>
          <a:off x="1134490" y="-597"/>
          <a:ext cx="4435307" cy="4435307"/>
        </a:xfrm>
        <a:prstGeom prst="circularArrow">
          <a:avLst>
            <a:gd name="adj1" fmla="val 5198"/>
            <a:gd name="adj2" fmla="val 335789"/>
            <a:gd name="adj3" fmla="val 4015222"/>
            <a:gd name="adj4" fmla="val 2252952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EF2B22-FCC4-A94F-B26D-4E9E75294368}">
      <dsp:nvSpPr>
        <dsp:cNvPr id="0" name=""/>
        <dsp:cNvSpPr/>
      </dsp:nvSpPr>
      <dsp:spPr>
        <a:xfrm>
          <a:off x="2760945" y="3593729"/>
          <a:ext cx="1182397" cy="1182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IPOTESI VASCOLARE</a:t>
          </a:r>
        </a:p>
      </dsp:txBody>
      <dsp:txXfrm>
        <a:off x="2760945" y="3593729"/>
        <a:ext cx="1182397" cy="1182397"/>
      </dsp:txXfrm>
    </dsp:sp>
    <dsp:sp modelId="{9486E6AC-4D11-804E-9A4C-740350343035}">
      <dsp:nvSpPr>
        <dsp:cNvPr id="0" name=""/>
        <dsp:cNvSpPr/>
      </dsp:nvSpPr>
      <dsp:spPr>
        <a:xfrm>
          <a:off x="1134490" y="-597"/>
          <a:ext cx="4435307" cy="4435307"/>
        </a:xfrm>
        <a:prstGeom prst="circularArrow">
          <a:avLst>
            <a:gd name="adj1" fmla="val 5198"/>
            <a:gd name="adj2" fmla="val 335789"/>
            <a:gd name="adj3" fmla="val 8211259"/>
            <a:gd name="adj4" fmla="val 6448989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30DD44-E0D1-BF47-BB45-2179FDEB8171}">
      <dsp:nvSpPr>
        <dsp:cNvPr id="0" name=""/>
        <dsp:cNvSpPr/>
      </dsp:nvSpPr>
      <dsp:spPr>
        <a:xfrm>
          <a:off x="398681" y="2233963"/>
          <a:ext cx="2163811" cy="1182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ASPETTI COMPORTAMENTALI</a:t>
          </a:r>
        </a:p>
      </dsp:txBody>
      <dsp:txXfrm>
        <a:off x="398681" y="2233963"/>
        <a:ext cx="2163811" cy="1182397"/>
      </dsp:txXfrm>
    </dsp:sp>
    <dsp:sp modelId="{4CD83A38-96F5-BC45-89DA-F4DAEF11CBE7}">
      <dsp:nvSpPr>
        <dsp:cNvPr id="0" name=""/>
        <dsp:cNvSpPr/>
      </dsp:nvSpPr>
      <dsp:spPr>
        <a:xfrm>
          <a:off x="1412049" y="353233"/>
          <a:ext cx="3879785" cy="3827315"/>
        </a:xfrm>
        <a:prstGeom prst="circularArrow">
          <a:avLst>
            <a:gd name="adj1" fmla="val 5198"/>
            <a:gd name="adj2" fmla="val 335789"/>
            <a:gd name="adj3" fmla="val 12521805"/>
            <a:gd name="adj4" fmla="val 10857525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83A38B-B46C-4540-8A91-8C2298DF0090}">
      <dsp:nvSpPr>
        <dsp:cNvPr id="0" name=""/>
        <dsp:cNvSpPr/>
      </dsp:nvSpPr>
      <dsp:spPr>
        <a:xfrm>
          <a:off x="1371187" y="273134"/>
          <a:ext cx="1503548" cy="88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ALTERAZIONI BDNF</a:t>
          </a:r>
        </a:p>
      </dsp:txBody>
      <dsp:txXfrm>
        <a:off x="1371187" y="273134"/>
        <a:ext cx="1503548" cy="885000"/>
      </dsp:txXfrm>
    </dsp:sp>
    <dsp:sp modelId="{D06F4206-D457-994B-95AF-4E0CEF3A48AB}">
      <dsp:nvSpPr>
        <dsp:cNvPr id="0" name=""/>
        <dsp:cNvSpPr/>
      </dsp:nvSpPr>
      <dsp:spPr>
        <a:xfrm>
          <a:off x="1180930" y="168460"/>
          <a:ext cx="4435307" cy="4435307"/>
        </a:xfrm>
        <a:prstGeom prst="circularArrow">
          <a:avLst>
            <a:gd name="adj1" fmla="val 5198"/>
            <a:gd name="adj2" fmla="val 335789"/>
            <a:gd name="adj3" fmla="val 16922657"/>
            <a:gd name="adj4" fmla="val 15568473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E6-F14A-FC45-B2F5-21252CDEA3EF}">
      <dsp:nvSpPr>
        <dsp:cNvPr id="0" name=""/>
        <dsp:cNvSpPr/>
      </dsp:nvSpPr>
      <dsp:spPr>
        <a:xfrm>
          <a:off x="171175" y="0"/>
          <a:ext cx="6779536" cy="46496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691E4-A1BB-494F-9F26-80AE18C92B05}">
      <dsp:nvSpPr>
        <dsp:cNvPr id="0" name=""/>
        <dsp:cNvSpPr/>
      </dsp:nvSpPr>
      <dsp:spPr>
        <a:xfrm>
          <a:off x="540971" y="302224"/>
          <a:ext cx="2857756" cy="185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STILE DI VITA</a:t>
          </a:r>
        </a:p>
      </dsp:txBody>
      <dsp:txXfrm>
        <a:off x="631761" y="393014"/>
        <a:ext cx="2676176" cy="1678260"/>
      </dsp:txXfrm>
    </dsp:sp>
    <dsp:sp modelId="{B32B28F0-DD2E-FB40-A0DD-FE5635FB107C}">
      <dsp:nvSpPr>
        <dsp:cNvPr id="0" name=""/>
        <dsp:cNvSpPr/>
      </dsp:nvSpPr>
      <dsp:spPr>
        <a:xfrm>
          <a:off x="3714129" y="302224"/>
          <a:ext cx="2875108" cy="185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PSICOFARMACOLOGIA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&amp;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PSICOTERAPIA (CBT)</a:t>
          </a:r>
        </a:p>
      </dsp:txBody>
      <dsp:txXfrm>
        <a:off x="3804919" y="393014"/>
        <a:ext cx="2693528" cy="1678260"/>
      </dsp:txXfrm>
    </dsp:sp>
    <dsp:sp modelId="{370E0217-13A9-0D41-B04E-A22223D4AA95}">
      <dsp:nvSpPr>
        <dsp:cNvPr id="0" name=""/>
        <dsp:cNvSpPr/>
      </dsp:nvSpPr>
      <dsp:spPr>
        <a:xfrm>
          <a:off x="540981" y="2462400"/>
          <a:ext cx="2866665" cy="1910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AGONISTI GLP-1R</a:t>
          </a:r>
        </a:p>
      </dsp:txBody>
      <dsp:txXfrm>
        <a:off x="634225" y="2555644"/>
        <a:ext cx="2680177" cy="1723623"/>
      </dsp:txXfrm>
    </dsp:sp>
    <dsp:sp modelId="{AED65164-F7B5-7B4B-B063-DEEC50181E7C}">
      <dsp:nvSpPr>
        <dsp:cNvPr id="0" name=""/>
        <dsp:cNvSpPr/>
      </dsp:nvSpPr>
      <dsp:spPr>
        <a:xfrm>
          <a:off x="3705118" y="2487536"/>
          <a:ext cx="2945726" cy="185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CHIRURGIA BARIATRICA</a:t>
          </a:r>
        </a:p>
      </dsp:txBody>
      <dsp:txXfrm>
        <a:off x="3795908" y="2578326"/>
        <a:ext cx="2764146" cy="167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46" y="531448"/>
            <a:ext cx="5751786" cy="3227514"/>
          </a:xfrm>
        </p:spPr>
        <p:txBody>
          <a:bodyPr/>
          <a:lstStyle/>
          <a:p>
            <a:pPr algn="ctr"/>
            <a:r>
              <a:rPr lang="it-IT" dirty="0"/>
              <a:t>DEPRESSIONE </a:t>
            </a:r>
            <a:br>
              <a:rPr lang="it-IT" dirty="0"/>
            </a:br>
            <a:r>
              <a:rPr lang="it-IT" dirty="0"/>
              <a:t>E </a:t>
            </a:r>
            <a:br>
              <a:rPr lang="it-IT" dirty="0"/>
            </a:br>
            <a:r>
              <a:rPr lang="it-IT" dirty="0"/>
              <a:t>DIABETE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9333" y="3970937"/>
            <a:ext cx="6866467" cy="2751595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Dr. Amerigo </a:t>
            </a:r>
            <a:r>
              <a:rPr lang="it-IT" b="1" dirty="0" err="1">
                <a:solidFill>
                  <a:srgbClr val="FFC000"/>
                </a:solidFill>
              </a:rPr>
              <a:t>iaconelli</a:t>
            </a:r>
            <a:endParaRPr lang="it-IT" b="1" dirty="0">
              <a:solidFill>
                <a:srgbClr val="FFC000"/>
              </a:solidFill>
            </a:endParaRPr>
          </a:p>
          <a:p>
            <a:r>
              <a:rPr lang="it-IT" b="1" dirty="0">
                <a:solidFill>
                  <a:srgbClr val="FFC000"/>
                </a:solidFill>
              </a:rPr>
              <a:t>Direttore </a:t>
            </a:r>
            <a:r>
              <a:rPr lang="it-IT" b="1" dirty="0" err="1">
                <a:solidFill>
                  <a:srgbClr val="FFC000"/>
                </a:solidFill>
              </a:rPr>
              <a:t>uosd</a:t>
            </a:r>
            <a:r>
              <a:rPr lang="it-IT" b="1" dirty="0">
                <a:solidFill>
                  <a:srgbClr val="FFC000"/>
                </a:solidFill>
              </a:rPr>
              <a:t> medicina bariatrica </a:t>
            </a:r>
            <a:r>
              <a:rPr lang="it-IT" b="1" dirty="0" err="1">
                <a:solidFill>
                  <a:srgbClr val="FFC000"/>
                </a:solidFill>
              </a:rPr>
              <a:t>irccs</a:t>
            </a:r>
            <a:r>
              <a:rPr lang="it-IT" b="1" dirty="0">
                <a:solidFill>
                  <a:srgbClr val="FFC000"/>
                </a:solidFill>
              </a:rPr>
              <a:t> fondazione policlinico gemelli, </a:t>
            </a:r>
            <a:r>
              <a:rPr lang="it-IT" b="1" dirty="0" err="1">
                <a:solidFill>
                  <a:srgbClr val="FFC000"/>
                </a:solidFill>
              </a:rPr>
              <a:t>roma</a:t>
            </a:r>
            <a:r>
              <a:rPr lang="it-IT" b="1" dirty="0">
                <a:solidFill>
                  <a:srgbClr val="FFC000"/>
                </a:solidFill>
              </a:rPr>
              <a:t> (RM)</a:t>
            </a:r>
          </a:p>
          <a:p>
            <a:r>
              <a:rPr lang="it-IT" b="1" dirty="0">
                <a:solidFill>
                  <a:srgbClr val="FFC000"/>
                </a:solidFill>
              </a:rPr>
              <a:t>dr. Luca pistone</a:t>
            </a:r>
          </a:p>
          <a:p>
            <a:r>
              <a:rPr lang="it-IT" b="1" dirty="0" err="1">
                <a:solidFill>
                  <a:srgbClr val="FFC000"/>
                </a:solidFill>
              </a:rPr>
              <a:t>Aou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federico</a:t>
            </a:r>
            <a:r>
              <a:rPr lang="it-IT" b="1" dirty="0">
                <a:solidFill>
                  <a:srgbClr val="FFC000"/>
                </a:solidFill>
              </a:rPr>
              <a:t> ii, </a:t>
            </a:r>
            <a:r>
              <a:rPr lang="it-IT" b="1" dirty="0" err="1">
                <a:solidFill>
                  <a:srgbClr val="FFC000"/>
                </a:solidFill>
              </a:rPr>
              <a:t>uoc</a:t>
            </a:r>
            <a:r>
              <a:rPr lang="it-IT" b="1" dirty="0">
                <a:solidFill>
                  <a:srgbClr val="FFC000"/>
                </a:solidFill>
              </a:rPr>
              <a:t> psichiatria, </a:t>
            </a:r>
            <a:r>
              <a:rPr lang="it-IT" b="1" dirty="0" err="1">
                <a:solidFill>
                  <a:srgbClr val="FFC000"/>
                </a:solidFill>
              </a:rPr>
              <a:t>napoli</a:t>
            </a:r>
            <a:r>
              <a:rPr lang="it-IT" b="1" dirty="0">
                <a:solidFill>
                  <a:srgbClr val="FFC000"/>
                </a:solidFill>
              </a:rPr>
              <a:t> (</a:t>
            </a:r>
            <a:r>
              <a:rPr lang="it-IT" b="1" dirty="0" err="1">
                <a:solidFill>
                  <a:srgbClr val="FFC000"/>
                </a:solidFill>
              </a:rPr>
              <a:t>na</a:t>
            </a:r>
            <a:r>
              <a:rPr lang="it-IT" b="1">
                <a:solidFill>
                  <a:srgbClr val="FFC000"/>
                </a:solidFill>
              </a:rPr>
              <a:t>)</a:t>
            </a:r>
            <a:endParaRPr lang="it-IT" b="1" dirty="0">
              <a:solidFill>
                <a:srgbClr val="FFC000"/>
              </a:solidFill>
            </a:endParaRP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6" y="375592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9F86CA-DE80-D64A-9795-70D0B58CD934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C339584-7A68-F646-AADA-1D6707405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412662"/>
              </p:ext>
            </p:extLst>
          </p:nvPr>
        </p:nvGraphicFramePr>
        <p:xfrm>
          <a:off x="2673277" y="1390980"/>
          <a:ext cx="7121887" cy="464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09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6" y="375592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CA630B-61B9-FE4F-A194-3969999F07FD}"/>
              </a:ext>
            </a:extLst>
          </p:cNvPr>
          <p:cNvSpPr txBox="1"/>
          <p:nvPr/>
        </p:nvSpPr>
        <p:spPr>
          <a:xfrm>
            <a:off x="190224" y="2269534"/>
            <a:ext cx="56148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Dieta non salutare e stile di vita sedentario sono coinvolti nella patofisiologia della comorbilità tra depressione e diabete.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Gli interventi sullo stile di vita sono definiti come qualsiasi intervento con l’obiettivo di modificare direttamente la dieta e il livello di attività fisica.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Vi è evidenza dalla letteratura che gli interventi sullo stile di vita possono generare una significativa riduzione della sintomatologia depressiva così come potrebbero prevenire le complicanze di diabete mellito di tipo 2 riducendo le alterazioni micro e </a:t>
            </a:r>
            <a:r>
              <a:rPr lang="it-IT" dirty="0" err="1"/>
              <a:t>macrovascolari</a:t>
            </a:r>
            <a:r>
              <a:rPr lang="it-IT" dirty="0"/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9F86CA-DE80-D64A-9795-70D0B58CD934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ED8091-C7C8-9044-99E5-9D0D3F646A55}"/>
              </a:ext>
            </a:extLst>
          </p:cNvPr>
          <p:cNvSpPr txBox="1"/>
          <p:nvPr/>
        </p:nvSpPr>
        <p:spPr>
          <a:xfrm>
            <a:off x="483598" y="1479687"/>
            <a:ext cx="183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STILE DI VITA</a:t>
            </a:r>
          </a:p>
        </p:txBody>
      </p:sp>
      <p:pic>
        <p:nvPicPr>
          <p:cNvPr id="4" name="Immagine 3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3D1BC6FC-96B1-A745-814D-8E0A780BA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75" y="5265243"/>
            <a:ext cx="3970948" cy="803058"/>
          </a:xfrm>
          <a:prstGeom prst="rect">
            <a:avLst/>
          </a:prstGeom>
          <a:effectLst>
            <a:glow rad="127000">
              <a:schemeClr val="tx1">
                <a:alpha val="27000"/>
              </a:schemeClr>
            </a:glo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1723519-2FA3-6D41-B349-2AE6CF1B3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44" y="1427992"/>
            <a:ext cx="2746595" cy="3542675"/>
          </a:xfrm>
          <a:prstGeom prst="rect">
            <a:avLst/>
          </a:prstGeom>
          <a:effectLst>
            <a:glow rad="127000">
              <a:schemeClr val="tx1">
                <a:alpha val="28000"/>
              </a:schemeClr>
            </a:glo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CAE998A-0D50-3F42-A96F-88B3F9824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58" y="1443124"/>
            <a:ext cx="2500015" cy="3542675"/>
          </a:xfrm>
          <a:prstGeom prst="rect">
            <a:avLst/>
          </a:prstGeom>
          <a:effectLst>
            <a:glow rad="127000">
              <a:schemeClr val="tx1">
                <a:alpha val="2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9546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6" y="375592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CA630B-61B9-FE4F-A194-3969999F07FD}"/>
              </a:ext>
            </a:extLst>
          </p:cNvPr>
          <p:cNvSpPr txBox="1"/>
          <p:nvPr/>
        </p:nvSpPr>
        <p:spPr>
          <a:xfrm>
            <a:off x="520092" y="1149598"/>
            <a:ext cx="44228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700" dirty="0"/>
              <a:t>Allo stato dell’arte la terapia farmacologica è il trattamento più efficace per la depressione. </a:t>
            </a:r>
          </a:p>
          <a:p>
            <a:pPr algn="just"/>
            <a:r>
              <a:rPr lang="it-IT" sz="1700" dirty="0"/>
              <a:t>Gli SSRI sono la classe farmacologica maggiormente utilizzata.</a:t>
            </a:r>
          </a:p>
          <a:p>
            <a:pPr algn="just"/>
            <a:endParaRPr lang="it-IT" sz="1700" dirty="0"/>
          </a:p>
          <a:p>
            <a:pPr algn="just"/>
            <a:r>
              <a:rPr lang="it-IT" sz="1700" dirty="0"/>
              <a:t>🚨Attenzione all’aumento ponderale</a:t>
            </a:r>
          </a:p>
          <a:p>
            <a:pPr algn="just"/>
            <a:r>
              <a:rPr lang="it-IT" sz="1700" dirty="0"/>
              <a:t>🚨Attenzione all’azione sulle chinasi di IRS1 (JNK) </a:t>
            </a:r>
            <a:r>
              <a:rPr lang="it-IT" sz="1700" dirty="0">
                <a:sym typeface="Wingdings" pitchFamily="2" charset="2"/>
              </a:rPr>
              <a:t> </a:t>
            </a:r>
            <a:r>
              <a:rPr lang="it-IT" sz="1700" dirty="0" err="1">
                <a:sym typeface="Wingdings" pitchFamily="2" charset="2"/>
              </a:rPr>
              <a:t>insulinoresistenza</a:t>
            </a:r>
            <a:r>
              <a:rPr lang="it-IT" sz="1700" dirty="0">
                <a:sym typeface="Wingdings" pitchFamily="2" charset="2"/>
              </a:rPr>
              <a:t>  a concentrazioni elevate</a:t>
            </a:r>
            <a:endParaRPr lang="it-IT" sz="17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9F86CA-DE80-D64A-9795-70D0B58CD934}"/>
              </a:ext>
            </a:extLst>
          </p:cNvPr>
          <p:cNvSpPr txBox="1"/>
          <p:nvPr/>
        </p:nvSpPr>
        <p:spPr>
          <a:xfrm>
            <a:off x="400999" y="6501862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E6B890-7A1A-574C-87F6-D016278F65F1}"/>
              </a:ext>
            </a:extLst>
          </p:cNvPr>
          <p:cNvSpPr txBox="1"/>
          <p:nvPr/>
        </p:nvSpPr>
        <p:spPr>
          <a:xfrm>
            <a:off x="530365" y="746465"/>
            <a:ext cx="304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PSICOFARMACOLOGIA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A1C0DE-6604-7F45-A9CE-30C49546FDD5}"/>
              </a:ext>
            </a:extLst>
          </p:cNvPr>
          <p:cNvSpPr txBox="1"/>
          <p:nvPr/>
        </p:nvSpPr>
        <p:spPr>
          <a:xfrm>
            <a:off x="530366" y="4121284"/>
            <a:ext cx="4967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Azione su: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600" dirty="0"/>
              <a:t>pensieri negativi/credenze disfunzionali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600" dirty="0"/>
              <a:t>stress legato al diabete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600" dirty="0"/>
              <a:t>aderenza al trattamento medico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sz="1600" dirty="0"/>
          </a:p>
          <a:p>
            <a:pPr algn="just"/>
            <a:r>
              <a:rPr lang="it-IT" sz="1600" dirty="0"/>
              <a:t>Strategia d’intervento: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600" dirty="0"/>
              <a:t>ristrutturazione cognitiva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600" dirty="0" err="1"/>
              <a:t>problem</a:t>
            </a:r>
            <a:r>
              <a:rPr lang="it-IT" sz="1600" dirty="0"/>
              <a:t> </a:t>
            </a:r>
            <a:r>
              <a:rPr lang="it-IT" sz="1600" dirty="0" err="1"/>
              <a:t>solving</a:t>
            </a:r>
            <a:r>
              <a:rPr lang="it-IT" sz="1600" dirty="0"/>
              <a:t>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600" dirty="0"/>
              <a:t>attivazione comportamentale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31C7C5-22FA-C544-B0B2-921AFFC2EC7B}"/>
              </a:ext>
            </a:extLst>
          </p:cNvPr>
          <p:cNvSpPr txBox="1"/>
          <p:nvPr/>
        </p:nvSpPr>
        <p:spPr>
          <a:xfrm>
            <a:off x="530365" y="3718474"/>
            <a:ext cx="277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PSICOTERAPIA (CBT)</a:t>
            </a:r>
          </a:p>
        </p:txBody>
      </p:sp>
      <p:pic>
        <p:nvPicPr>
          <p:cNvPr id="4" name="Immagine 3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B436B049-41D5-F74C-A880-5F4231150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55" y="2005731"/>
            <a:ext cx="5084899" cy="699655"/>
          </a:xfrm>
          <a:prstGeom prst="rect">
            <a:avLst/>
          </a:prstGeom>
          <a:effectLst>
            <a:glow rad="127000">
              <a:schemeClr val="tx1">
                <a:alpha val="26000"/>
              </a:schemeClr>
            </a:glow>
          </a:effectLst>
        </p:spPr>
      </p:pic>
      <p:pic>
        <p:nvPicPr>
          <p:cNvPr id="11" name="Immagine 10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3B30DF7E-EF5C-0441-9CFF-F1B32E31D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34" y="4364118"/>
            <a:ext cx="5084893" cy="1092511"/>
          </a:xfrm>
          <a:prstGeom prst="rect">
            <a:avLst/>
          </a:prstGeom>
          <a:effectLst>
            <a:glow rad="127000">
              <a:schemeClr val="tx1">
                <a:alpha val="31000"/>
              </a:schemeClr>
            </a:glow>
          </a:effectLst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92F3662-C2CE-0C4F-BAD5-B482DACE5B16}"/>
              </a:ext>
            </a:extLst>
          </p:cNvPr>
          <p:cNvCxnSpPr>
            <a:cxnSpLocks/>
          </p:cNvCxnSpPr>
          <p:nvPr/>
        </p:nvCxnSpPr>
        <p:spPr>
          <a:xfrm>
            <a:off x="6096000" y="977297"/>
            <a:ext cx="0" cy="4994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4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860B1A-DA75-7B40-A378-4F6A1530CADA}"/>
              </a:ext>
            </a:extLst>
          </p:cNvPr>
          <p:cNvSpPr txBox="1"/>
          <p:nvPr/>
        </p:nvSpPr>
        <p:spPr>
          <a:xfrm>
            <a:off x="190223" y="1554783"/>
            <a:ext cx="539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GLP-1RAs hanno un effetto benefico su infiammazione, </a:t>
            </a:r>
            <a:r>
              <a:rPr lang="it-IT" dirty="0" err="1"/>
              <a:t>insulinoresistenza</a:t>
            </a:r>
            <a:r>
              <a:rPr lang="it-IT" dirty="0"/>
              <a:t>, controllo glicemico, peso corporeo e metabolismo lipidico.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I recettori del GLP1 non sono solo presenti nei tessuti periferici, ma anche in varie aree del cervello come ipotalamo </a:t>
            </a:r>
            <a:r>
              <a:rPr lang="it-IT"/>
              <a:t>e amigdala.</a:t>
            </a:r>
            <a:endParaRPr lang="it-IT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L’attivazione dei recettori GLP1 nel SNC diminuisce i comportamenti associati all’ansia e alla depressione negli animali da laboratorio.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Dallo studio di Chen et al. del 2023 gli adulti trattati con GLP1RAs hanno mostrato una significativa riduzione nei punteggi legati alla depressione rispetto ai controlli.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Gli autori concludono però che i miglioramenti nella sintomatologia depressiva potrebbero essere una conseguenza del miglioramento dei sintomi legati al diabete.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8135AA-02A4-EA47-AD87-0213F488B7EC}"/>
              </a:ext>
            </a:extLst>
          </p:cNvPr>
          <p:cNvSpPr txBox="1"/>
          <p:nvPr/>
        </p:nvSpPr>
        <p:spPr>
          <a:xfrm>
            <a:off x="1186176" y="375592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FFEFF-3619-C843-BD6F-41E39DD855F6}"/>
              </a:ext>
            </a:extLst>
          </p:cNvPr>
          <p:cNvSpPr txBox="1"/>
          <p:nvPr/>
        </p:nvSpPr>
        <p:spPr>
          <a:xfrm>
            <a:off x="380451" y="649658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1FAD68-3C21-4848-BD92-D14D4E170E9D}"/>
              </a:ext>
            </a:extLst>
          </p:cNvPr>
          <p:cNvSpPr txBox="1"/>
          <p:nvPr/>
        </p:nvSpPr>
        <p:spPr>
          <a:xfrm>
            <a:off x="498449" y="940182"/>
            <a:ext cx="240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AGONISTI GLP-1R</a:t>
            </a:r>
          </a:p>
        </p:txBody>
      </p:sp>
      <p:pic>
        <p:nvPicPr>
          <p:cNvPr id="3" name="Immagine 2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8540D5DB-92E1-D447-A023-A86FCC0BD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3" y="2776561"/>
            <a:ext cx="4472995" cy="1304877"/>
          </a:xfrm>
          <a:prstGeom prst="rect">
            <a:avLst/>
          </a:prstGeom>
          <a:effectLst>
            <a:glow rad="127000">
              <a:schemeClr val="tx1">
                <a:alpha val="22000"/>
              </a:schemeClr>
            </a:glow>
          </a:effectLst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2EBF82C-EFB5-4741-B0D8-067BE7B6D018}"/>
              </a:ext>
            </a:extLst>
          </p:cNvPr>
          <p:cNvCxnSpPr>
            <a:cxnSpLocks/>
          </p:cNvCxnSpPr>
          <p:nvPr/>
        </p:nvCxnSpPr>
        <p:spPr>
          <a:xfrm>
            <a:off x="6096000" y="1527075"/>
            <a:ext cx="0" cy="4538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3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860B1A-DA75-7B40-A378-4F6A1530CADA}"/>
              </a:ext>
            </a:extLst>
          </p:cNvPr>
          <p:cNvSpPr txBox="1"/>
          <p:nvPr/>
        </p:nvSpPr>
        <p:spPr>
          <a:xfrm>
            <a:off x="84651" y="2427986"/>
            <a:ext cx="56028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Nella revisione sistematica di Raza et al. del 2023 gli articoli mostrano una significativa riduzione dell’incidenza di patologie cardiovascolari, cancro e disturbi depressivi dopo il trattamento di chirurgia </a:t>
            </a:r>
            <a:r>
              <a:rPr lang="it-IT" dirty="0" err="1"/>
              <a:t>bariatrica</a:t>
            </a:r>
            <a:r>
              <a:rPr lang="it-IT" dirty="0"/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Inoltre vi è una correlazione tra gli interventi di chirurgia bariatrica (RYGB) e remissione di diabete di tipo 2.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La chirurgia bariatrica sembrerebbe essere un fattore di protezione sullo sviluppo e la progressione delle comorbilità associate all’obesità grave.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8135AA-02A4-EA47-AD87-0213F488B7EC}"/>
              </a:ext>
            </a:extLst>
          </p:cNvPr>
          <p:cNvSpPr txBox="1"/>
          <p:nvPr/>
        </p:nvSpPr>
        <p:spPr>
          <a:xfrm>
            <a:off x="1186176" y="375592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FFEFF-3619-C843-BD6F-41E39DD855F6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BA29752-CC25-A44B-85FE-9794470F4A80}"/>
              </a:ext>
            </a:extLst>
          </p:cNvPr>
          <p:cNvSpPr txBox="1"/>
          <p:nvPr/>
        </p:nvSpPr>
        <p:spPr>
          <a:xfrm>
            <a:off x="361405" y="1448645"/>
            <a:ext cx="322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CHIRURGIA BARIATRICA</a:t>
            </a:r>
          </a:p>
        </p:txBody>
      </p:sp>
      <p:pic>
        <p:nvPicPr>
          <p:cNvPr id="3" name="Immagine 2" descr="Immagine che contiene testo, Carattere&#10;&#10;Descrizione generata automaticamente">
            <a:extLst>
              <a:ext uri="{FF2B5EF4-FFF2-40B4-BE49-F238E27FC236}">
                <a16:creationId xmlns:a16="http://schemas.microsoft.com/office/drawing/2014/main" id="{531E9F98-83D3-204E-A799-45861143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44" y="3428518"/>
            <a:ext cx="4688803" cy="901693"/>
          </a:xfrm>
          <a:prstGeom prst="rect">
            <a:avLst/>
          </a:prstGeom>
          <a:effectLst>
            <a:glow rad="127000">
              <a:schemeClr val="tx1">
                <a:alpha val="26000"/>
              </a:schemeClr>
            </a:glow>
          </a:effec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B98E5B0-C1D7-7840-93A7-DDA2A6995CAD}"/>
              </a:ext>
            </a:extLst>
          </p:cNvPr>
          <p:cNvCxnSpPr>
            <a:cxnSpLocks/>
          </p:cNvCxnSpPr>
          <p:nvPr/>
        </p:nvCxnSpPr>
        <p:spPr>
          <a:xfrm>
            <a:off x="6096000" y="1448645"/>
            <a:ext cx="0" cy="4589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5070494" y="221799"/>
            <a:ext cx="205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96639C-59BB-7C44-B272-A57E0E65E4CF}"/>
              </a:ext>
            </a:extLst>
          </p:cNvPr>
          <p:cNvSpPr txBox="1"/>
          <p:nvPr/>
        </p:nvSpPr>
        <p:spPr>
          <a:xfrm>
            <a:off x="2111440" y="1969330"/>
            <a:ext cx="79691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Allo stato attuale i lavori sulla comorbilità tra depressione e diabete forniscono per lo più delle correlazioni e delle possibili teorie eziopatogenetiche che necessitano di ulteriori approfondimenti per giungere ad eventuali nessi di causa-effetto.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Considerata la frequente comorbilità tra depressione e diabete, con il maggior rischio di sviluppare complicanze micro e macro vascolari, essendo la depressione un disturbo trattabile, è importante, a livello clinico, focalizzare l’attenzione sulla possibile presenza di tale comorbilità ed effettuare un quanto più precoce ed adeguato trattamento al fine di prevenire le possibili complicanze e migliorare la qualità di vita dei pazienti.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A21089-CBB4-3B47-AAF3-9712063051DC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➣ Trattamento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Conclusioni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8F717D-4D69-D64B-960B-6ECCC246A8B0}"/>
              </a:ext>
            </a:extLst>
          </p:cNvPr>
          <p:cNvSpPr txBox="1"/>
          <p:nvPr/>
        </p:nvSpPr>
        <p:spPr>
          <a:xfrm>
            <a:off x="4433427" y="890171"/>
            <a:ext cx="3325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DEPRESSIONE E DIABETE</a:t>
            </a:r>
          </a:p>
        </p:txBody>
      </p:sp>
    </p:spTree>
    <p:extLst>
      <p:ext uri="{BB962C8B-B14F-4D97-AF65-F5344CB8AC3E}">
        <p14:creationId xmlns:p14="http://schemas.microsoft.com/office/powerpoint/2010/main" val="28871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5" y="310467"/>
            <a:ext cx="98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194DE8-51AA-0240-9826-5CF332F37604}"/>
              </a:ext>
            </a:extLst>
          </p:cNvPr>
          <p:cNvSpPr txBox="1"/>
          <p:nvPr/>
        </p:nvSpPr>
        <p:spPr>
          <a:xfrm>
            <a:off x="234659" y="1591160"/>
            <a:ext cx="49398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DEPRESSIONE</a:t>
            </a:r>
          </a:p>
          <a:p>
            <a:pPr algn="ctr"/>
            <a:endParaRPr lang="it-IT" dirty="0"/>
          </a:p>
          <a:p>
            <a:pPr algn="ctr"/>
            <a:r>
              <a:rPr lang="it-IT" sz="1600" dirty="0">
                <a:cs typeface="Arial" panose="020B0604020202020204" pitchFamily="34" charset="0"/>
              </a:rPr>
              <a:t>&gt; 300 MLN PERSONE MONDO (&gt; 4,4% POPOLAZIONE MONDIALE, WHO</a:t>
            </a:r>
            <a:r>
              <a:rPr lang="it-IT" sz="1600" dirty="0"/>
              <a:t>)      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D0C37F-26B3-A542-BF94-FFDA323248DD}"/>
              </a:ext>
            </a:extLst>
          </p:cNvPr>
          <p:cNvSpPr txBox="1"/>
          <p:nvPr/>
        </p:nvSpPr>
        <p:spPr>
          <a:xfrm>
            <a:off x="335546" y="3544184"/>
            <a:ext cx="4738087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DIABETE</a:t>
            </a:r>
          </a:p>
          <a:p>
            <a:pPr algn="ctr"/>
            <a:endParaRPr lang="it-IT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it-IT" sz="1600" dirty="0"/>
              <a:t>&gt; 537 MLN DI ADULTI NEL MONDO (x2 nelle prossime decadi)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Più comune: DMT2 (obesità e </a:t>
            </a:r>
            <a:r>
              <a:rPr lang="it-IT" sz="1600" dirty="0" err="1"/>
              <a:t>insulino</a:t>
            </a:r>
            <a:r>
              <a:rPr lang="it-IT" sz="1600" dirty="0"/>
              <a:t>-resistenza)</a:t>
            </a:r>
          </a:p>
        </p:txBody>
      </p:sp>
      <p:pic>
        <p:nvPicPr>
          <p:cNvPr id="7" name="Immagine 6" descr="Immagine che contiene clipart, Cartoni animati, illustrazione, Animazione&#10;&#10;Descrizione generata automaticamente">
            <a:extLst>
              <a:ext uri="{FF2B5EF4-FFF2-40B4-BE49-F238E27FC236}">
                <a16:creationId xmlns:a16="http://schemas.microsoft.com/office/drawing/2014/main" id="{1E520B54-A3DA-C74D-B73A-AF4F4667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484791"/>
            <a:ext cx="5739101" cy="4301665"/>
          </a:xfrm>
          <a:prstGeom prst="rect">
            <a:avLst/>
          </a:prstGeom>
          <a:effectLst>
            <a:glow rad="127000">
              <a:schemeClr val="tx1">
                <a:alpha val="31000"/>
              </a:schemeClr>
            </a:glo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A13C998-4ABF-EB4E-BBAD-1A84D049E4D1}"/>
              </a:ext>
            </a:extLst>
          </p:cNvPr>
          <p:cNvSpPr txBox="1"/>
          <p:nvPr/>
        </p:nvSpPr>
        <p:spPr>
          <a:xfrm>
            <a:off x="190224" y="641830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➣ Trattamento ➣ Conclusioni</a:t>
            </a:r>
          </a:p>
        </p:txBody>
      </p:sp>
    </p:spTree>
    <p:extLst>
      <p:ext uri="{BB962C8B-B14F-4D97-AF65-F5344CB8AC3E}">
        <p14:creationId xmlns:p14="http://schemas.microsoft.com/office/powerpoint/2010/main" val="134881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7" y="306618"/>
            <a:ext cx="98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Criteri Diagnostici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B3BDD2-A8FC-664E-ADD7-0292FEC3C5EB}"/>
              </a:ext>
            </a:extLst>
          </p:cNvPr>
          <p:cNvSpPr txBox="1"/>
          <p:nvPr/>
        </p:nvSpPr>
        <p:spPr>
          <a:xfrm>
            <a:off x="6192457" y="2065646"/>
            <a:ext cx="5852160" cy="2726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ct val="70000"/>
              <a:buFont typeface="+mj-lt"/>
              <a:buAutoNum type="arabicPeriod"/>
            </a:pPr>
            <a:endParaRPr lang="it-IT" sz="1400" kern="100" dirty="0">
              <a:effectLst/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ct val="80000"/>
              <a:buFont typeface="+mj-lt"/>
              <a:buAutoNum type="arabicPeriod"/>
              <a:tabLst>
                <a:tab pos="457200" algn="l"/>
              </a:tabLst>
            </a:pPr>
            <a:r>
              <a:rPr lang="it-IT" sz="1600" kern="100" dirty="0">
                <a:ea typeface="Aptos"/>
                <a:cs typeface="Times New Roman" panose="02020603050405020304" pitchFamily="18" charset="0"/>
              </a:rPr>
              <a:t>G</a:t>
            </a:r>
            <a:r>
              <a:rPr lang="it-IT" sz="1600" kern="100" dirty="0">
                <a:effectLst/>
                <a:ea typeface="Aptos"/>
                <a:cs typeface="Times New Roman" panose="02020603050405020304" pitchFamily="18" charset="0"/>
              </a:rPr>
              <a:t>licemia al mattino dopo almeno 8 ore di digiuno: valori uguali o superiori a 126 mg/dl sono considerati indicativi di diabete. </a:t>
            </a:r>
            <a:r>
              <a:rPr lang="it-IT" sz="1600" kern="100" dirty="0">
                <a:ea typeface="Aptos"/>
                <a:cs typeface="Times New Roman" panose="02020603050405020304" pitchFamily="18" charset="0"/>
              </a:rPr>
              <a:t>R</a:t>
            </a:r>
            <a:r>
              <a:rPr lang="it-IT" sz="1600" kern="100" dirty="0">
                <a:effectLst/>
                <a:ea typeface="Aptos"/>
                <a:cs typeface="Times New Roman" panose="02020603050405020304" pitchFamily="18" charset="0"/>
              </a:rPr>
              <a:t>ipetuta in due giornate differenti</a:t>
            </a:r>
            <a:endParaRPr lang="it-IT" sz="1400" kern="100" dirty="0"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ct val="80000"/>
              <a:buAutoNum type="arabicPeriod"/>
              <a:tabLst>
                <a:tab pos="457200" algn="l"/>
              </a:tabLst>
            </a:pPr>
            <a:r>
              <a:rPr lang="it-IT" sz="1600" kern="100" dirty="0">
                <a:effectLst/>
                <a:ea typeface="Aptos"/>
                <a:cs typeface="Times New Roman" panose="02020603050405020304" pitchFamily="18" charset="0"/>
              </a:rPr>
              <a:t>Emoglobina </a:t>
            </a:r>
            <a:r>
              <a:rPr lang="it-IT" sz="1600" kern="100" dirty="0" err="1">
                <a:effectLst/>
                <a:ea typeface="Aptos"/>
                <a:cs typeface="Times New Roman" panose="02020603050405020304" pitchFamily="18" charset="0"/>
              </a:rPr>
              <a:t>glicosilata</a:t>
            </a:r>
            <a:r>
              <a:rPr lang="it-IT" sz="1600" kern="100" dirty="0">
                <a:effectLst/>
                <a:ea typeface="Aptos"/>
                <a:cs typeface="Times New Roman" panose="02020603050405020304" pitchFamily="18" charset="0"/>
              </a:rPr>
              <a:t> (HbA1c) &gt; 6,5% è considerata indicativa di diabete</a:t>
            </a:r>
            <a:endParaRPr lang="it-IT" sz="1400" kern="100" dirty="0">
              <a:ea typeface="Aptos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ct val="80000"/>
              <a:buAutoNum type="arabicPeriod"/>
              <a:tabLst>
                <a:tab pos="457200" algn="l"/>
              </a:tabLst>
            </a:pPr>
            <a:r>
              <a:rPr lang="it-IT" sz="1600" kern="100" dirty="0">
                <a:ea typeface="Aptos"/>
                <a:cs typeface="Times New Roman" panose="02020603050405020304" pitchFamily="18" charset="0"/>
              </a:rPr>
              <a:t>T</a:t>
            </a:r>
            <a:r>
              <a:rPr lang="it-IT" sz="1600" kern="100" dirty="0">
                <a:effectLst/>
                <a:ea typeface="Aptos"/>
                <a:cs typeface="Times New Roman" panose="02020603050405020304" pitchFamily="18" charset="0"/>
              </a:rPr>
              <a:t>est da carico orale di glucosio: a distanza di 2 ore, il riscontro di una glicemia uguale o superiore a 200 mg/dl indica la presenza di diabete</a:t>
            </a:r>
            <a:endParaRPr lang="it-IT" sz="1400" kern="100" dirty="0">
              <a:effectLst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EAB0A9-534A-D54D-BECC-C1881B5EEFEF}"/>
              </a:ext>
            </a:extLst>
          </p:cNvPr>
          <p:cNvSpPr txBox="1"/>
          <p:nvPr/>
        </p:nvSpPr>
        <p:spPr>
          <a:xfrm>
            <a:off x="152402" y="1685712"/>
            <a:ext cx="5497660" cy="421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300" b="1" kern="100" dirty="0">
                <a:effectLst/>
                <a:ea typeface="Aptos"/>
                <a:cs typeface="Times New Roman" panose="02020603050405020304" pitchFamily="18" charset="0"/>
              </a:rPr>
              <a:t>5 o più dei seguenti sintomi</a:t>
            </a: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 contemporaneamente presenti durante un periodo di almeno 2 settimane e rappresentano un cambiamento rispetto al precedente livello di funzionamento; almeno uno dei sintomi dev’essere costituito da </a:t>
            </a:r>
            <a:r>
              <a:rPr lang="it-IT" sz="1300" b="1" kern="100" dirty="0">
                <a:effectLst/>
                <a:ea typeface="Aptos"/>
                <a:cs typeface="Times New Roman" panose="02020603050405020304" pitchFamily="18" charset="0"/>
              </a:rPr>
              <a:t>umore depresso</a:t>
            </a: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 o </a:t>
            </a:r>
            <a:r>
              <a:rPr lang="it-IT" sz="1300" b="1" kern="100" dirty="0">
                <a:effectLst/>
                <a:ea typeface="Aptos"/>
                <a:cs typeface="Times New Roman" panose="02020603050405020304" pitchFamily="18" charset="0"/>
              </a:rPr>
              <a:t>perdita di interesse o piacere</a:t>
            </a: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Umore depresso per la maggior parte del giorno, quasi tutti i giorni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Marcata diminuzione di interesse o piacere per tutte, o quasi tutte, le attività per la maggior parte del giorno, quasi tutti i giorni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Significativa perdita di peso, non dovuta a dieta, o aumento di peso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Insonnia o ipersonnia quasi tutti i giorni.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Agitazione o rallentamento psicomotorio quasi tutti i giorni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Affaticamento o mancanza di energia quasi tutti i giorni.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Sentimenti di autosvalutazione o di colpa eccessivi o inappropriati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Ridotta capacità di pensare o di concentrarsi, o indecisione, quasi tutti i giorni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300" kern="100" dirty="0">
                <a:effectLst/>
                <a:ea typeface="Aptos"/>
                <a:cs typeface="Times New Roman" panose="02020603050405020304" pitchFamily="18" charset="0"/>
              </a:rPr>
              <a:t>Pensieri ricorrenti di morte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1B9837-DDED-C84E-B769-247AF03AF3A7}"/>
              </a:ext>
            </a:extLst>
          </p:cNvPr>
          <p:cNvSpPr txBox="1"/>
          <p:nvPr/>
        </p:nvSpPr>
        <p:spPr>
          <a:xfrm>
            <a:off x="201654" y="646402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Criteri Diagnostici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➣ Trattamento ➣ Conclusioni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C7C16C-BEFE-9046-98AB-8A893A95F5D0}"/>
              </a:ext>
            </a:extLst>
          </p:cNvPr>
          <p:cNvSpPr txBox="1"/>
          <p:nvPr/>
        </p:nvSpPr>
        <p:spPr>
          <a:xfrm>
            <a:off x="403497" y="949998"/>
            <a:ext cx="499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CRITERI PER DEPRESSIONE (DSM5-TR)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5F39FF-F524-404A-ACB8-64CB3EE22100}"/>
              </a:ext>
            </a:extLst>
          </p:cNvPr>
          <p:cNvSpPr txBox="1"/>
          <p:nvPr/>
        </p:nvSpPr>
        <p:spPr>
          <a:xfrm>
            <a:off x="6050278" y="937990"/>
            <a:ext cx="615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CRITERI PER DMT2 (MINISTERO DELLA SALUTE)</a:t>
            </a:r>
          </a:p>
        </p:txBody>
      </p:sp>
    </p:spTree>
    <p:extLst>
      <p:ext uri="{BB962C8B-B14F-4D97-AF65-F5344CB8AC3E}">
        <p14:creationId xmlns:p14="http://schemas.microsoft.com/office/powerpoint/2010/main" val="10460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429F32-7E98-8048-99BD-2BF78C98F129}"/>
              </a:ext>
            </a:extLst>
          </p:cNvPr>
          <p:cNvSpPr txBox="1"/>
          <p:nvPr/>
        </p:nvSpPr>
        <p:spPr>
          <a:xfrm>
            <a:off x="256852" y="4754129"/>
            <a:ext cx="6201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endParaRPr lang="it-IT" sz="160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it-IT" sz="1600" dirty="0"/>
              <a:t>Nelle persone con diabete, la presenza di depressione in comorbilità determina il 38% e il 33% di aumento del rischio di sviluppare rispettivamente complicanze macro e micro vascolari rispetto alla assenza di </a:t>
            </a:r>
            <a:r>
              <a:rPr lang="it-IT" sz="1600" dirty="0" err="1"/>
              <a:t>comorbilità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C98393-7D1E-0D4C-AABC-F8DF291C2B85}"/>
              </a:ext>
            </a:extLst>
          </p:cNvPr>
          <p:cNvSpPr txBox="1"/>
          <p:nvPr/>
        </p:nvSpPr>
        <p:spPr>
          <a:xfrm>
            <a:off x="4277710" y="367862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Correlazione </a:t>
            </a:r>
            <a:r>
              <a:rPr lang="it-IT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44E1E6-EE92-E045-883D-FC8A26BA8460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Correlazione </a:t>
            </a:r>
            <a:r>
              <a:rPr lang="it-IT" sz="1200" b="1" dirty="0" err="1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➣ Teorie Eziopatogenetiche ➣ Trattamento ➣ 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28B6F1-4B6A-C141-B344-0DB77CEA56F8}"/>
              </a:ext>
            </a:extLst>
          </p:cNvPr>
          <p:cNvSpPr txBox="1"/>
          <p:nvPr/>
        </p:nvSpPr>
        <p:spPr>
          <a:xfrm>
            <a:off x="1671806" y="1066636"/>
            <a:ext cx="884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EVIDENZE METANALITICHE DI STUDI LONGITUDINALI INDICANO CHE:</a:t>
            </a:r>
          </a:p>
        </p:txBody>
      </p:sp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77AD550-99ED-C347-AF8C-0E242FD8C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19" y="2768789"/>
            <a:ext cx="4253040" cy="1320421"/>
          </a:xfrm>
          <a:prstGeom prst="rect">
            <a:avLst/>
          </a:prstGeom>
          <a:effectLst>
            <a:glow rad="114300">
              <a:schemeClr val="tx1">
                <a:alpha val="35000"/>
              </a:schemeClr>
            </a:glow>
          </a:effectLst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8F47D91-49DD-A54E-90B8-61765F497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343537"/>
              </p:ext>
            </p:extLst>
          </p:nvPr>
        </p:nvGraphicFramePr>
        <p:xfrm>
          <a:off x="428551" y="1624994"/>
          <a:ext cx="5036620" cy="326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10AB43-DEAE-C842-BF0B-9D0FC5463572}"/>
              </a:ext>
            </a:extLst>
          </p:cNvPr>
          <p:cNvSpPr txBox="1"/>
          <p:nvPr/>
        </p:nvSpPr>
        <p:spPr>
          <a:xfrm>
            <a:off x="2504651" y="1713907"/>
            <a:ext cx="96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+ 60%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9DC301-DA84-9F4B-8B36-AB89BE0399A7}"/>
              </a:ext>
            </a:extLst>
          </p:cNvPr>
          <p:cNvSpPr txBox="1"/>
          <p:nvPr/>
        </p:nvSpPr>
        <p:spPr>
          <a:xfrm>
            <a:off x="2537719" y="4469260"/>
            <a:ext cx="96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+ 25%</a:t>
            </a:r>
          </a:p>
        </p:txBody>
      </p:sp>
    </p:spTree>
    <p:extLst>
      <p:ext uri="{BB962C8B-B14F-4D97-AF65-F5344CB8AC3E}">
        <p14:creationId xmlns:p14="http://schemas.microsoft.com/office/powerpoint/2010/main" val="281169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5" y="333551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39CD8B-3F39-7B46-8A6A-E23757A1B5A2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➣ Conclusioni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DE5B3A31-882F-F847-A1A1-1C2700E41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018109"/>
              </p:ext>
            </p:extLst>
          </p:nvPr>
        </p:nvGraphicFramePr>
        <p:xfrm>
          <a:off x="2909871" y="1240050"/>
          <a:ext cx="7338031" cy="477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44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5" y="333551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BAA35-29CD-BE42-9085-5DEB16D2DB6E}"/>
              </a:ext>
            </a:extLst>
          </p:cNvPr>
          <p:cNvSpPr txBox="1"/>
          <p:nvPr/>
        </p:nvSpPr>
        <p:spPr>
          <a:xfrm>
            <a:off x="84081" y="1319608"/>
            <a:ext cx="54902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t-IT" sz="1700" dirty="0"/>
              <a:t>Il BDNF è un importante fattore neurotrofico e studi sugli animali e sull’uomo hanno rivelato che può svolgere un ruolo chiave nella patogenesi della depressione.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sz="1700" dirty="0"/>
              <a:t>Il BDNF ha anche un’importante influenza sulla patogenesi dell’obesità e del DMT2 perché modula la secrezione e l’azione di insulina, leptina, grelina, neurotrasmettitori/neuropeptidi e citochine </a:t>
            </a:r>
            <a:r>
              <a:rPr lang="it-IT" sz="1700" dirty="0" err="1"/>
              <a:t>proinfiammatorie</a:t>
            </a:r>
            <a:r>
              <a:rPr lang="it-IT" sz="1700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839CD8B-3F39-7B46-8A6A-E23757A1B5A2}"/>
              </a:ext>
            </a:extLst>
          </p:cNvPr>
          <p:cNvSpPr txBox="1"/>
          <p:nvPr/>
        </p:nvSpPr>
        <p:spPr>
          <a:xfrm>
            <a:off x="190225" y="6517113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➣ Conclusioni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CA4CE5-A8E7-6E45-84A5-0A8193A84093}"/>
              </a:ext>
            </a:extLst>
          </p:cNvPr>
          <p:cNvSpPr txBox="1"/>
          <p:nvPr/>
        </p:nvSpPr>
        <p:spPr>
          <a:xfrm>
            <a:off x="337822" y="844472"/>
            <a:ext cx="264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ALTERAZIONI BDNF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E38889-DE22-AB47-B1F9-66EC8A4733BF}"/>
              </a:ext>
            </a:extLst>
          </p:cNvPr>
          <p:cNvSpPr txBox="1"/>
          <p:nvPr/>
        </p:nvSpPr>
        <p:spPr>
          <a:xfrm>
            <a:off x="337822" y="3640609"/>
            <a:ext cx="4511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STATO INFIAMMATORIO CRONICO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B8F59F-B27E-7B48-A755-19DD5F4783F6}"/>
              </a:ext>
            </a:extLst>
          </p:cNvPr>
          <p:cNvSpPr txBox="1"/>
          <p:nvPr/>
        </p:nvSpPr>
        <p:spPr>
          <a:xfrm>
            <a:off x="135321" y="4081468"/>
            <a:ext cx="54390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700" dirty="0"/>
              <a:t>Sia depressione che diabete di tipo 2 sono associati a stati infiammatori cronici con aumento di Proteina C reattiva, TNFα e citochine </a:t>
            </a:r>
            <a:r>
              <a:rPr lang="it-IT" sz="1700" dirty="0" err="1"/>
              <a:t>proinfiammatorie</a:t>
            </a:r>
            <a:r>
              <a:rPr lang="it-IT" sz="1700" dirty="0"/>
              <a:t> incluse IL-1 e IL-6.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700" dirty="0"/>
              <a:t>Dalla letteratura si è visto che fattori di stress acuti e cronici possono determinare un aumento della produzione di IL-6, la quale stimolerebbe la produzione di CRH risultando in un’attivazione del sistema HPA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D84C92-29A0-474F-9EF5-E09FD2EF2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95" y="1846432"/>
            <a:ext cx="4950325" cy="950246"/>
          </a:xfrm>
          <a:prstGeom prst="rect">
            <a:avLst/>
          </a:prstGeom>
          <a:effectLst>
            <a:glow rad="127000">
              <a:schemeClr val="tx1">
                <a:alpha val="25000"/>
              </a:schemeClr>
            </a:glow>
          </a:effectLst>
        </p:spPr>
      </p:pic>
      <p:pic>
        <p:nvPicPr>
          <p:cNvPr id="11" name="Immagine 10" descr="Immagine che contiene testo, Carattere, bianco, algebra&#10;&#10;Descrizione generata automaticamente">
            <a:extLst>
              <a:ext uri="{FF2B5EF4-FFF2-40B4-BE49-F238E27FC236}">
                <a16:creationId xmlns:a16="http://schemas.microsoft.com/office/drawing/2014/main" id="{F857D170-1B35-5D47-90FA-19E69F3A7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19" y="4102274"/>
            <a:ext cx="4511876" cy="1298670"/>
          </a:xfrm>
          <a:prstGeom prst="rect">
            <a:avLst/>
          </a:prstGeom>
          <a:effectLst>
            <a:glow rad="127000">
              <a:schemeClr val="tx1">
                <a:alpha val="27000"/>
              </a:schemeClr>
            </a:glow>
          </a:effectLst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789EC9E-ADE0-AF4A-AED5-677265F5F2FA}"/>
              </a:ext>
            </a:extLst>
          </p:cNvPr>
          <p:cNvCxnSpPr>
            <a:cxnSpLocks/>
          </p:cNvCxnSpPr>
          <p:nvPr/>
        </p:nvCxnSpPr>
        <p:spPr>
          <a:xfrm>
            <a:off x="6095998" y="1144579"/>
            <a:ext cx="0" cy="4862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5" y="333551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BAA35-29CD-BE42-9085-5DEB16D2DB6E}"/>
              </a:ext>
            </a:extLst>
          </p:cNvPr>
          <p:cNvSpPr txBox="1"/>
          <p:nvPr/>
        </p:nvSpPr>
        <p:spPr>
          <a:xfrm>
            <a:off x="190224" y="1845370"/>
            <a:ext cx="64710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L’ </a:t>
            </a:r>
            <a:r>
              <a:rPr lang="it-IT" dirty="0" err="1"/>
              <a:t>ipercortisolismo</a:t>
            </a:r>
            <a:r>
              <a:rPr lang="it-IT" dirty="0"/>
              <a:t> e l’ iperattività dell’asse HPA, frequentemente osservati nella depressione, sono correlati ad alterazioni dei recettori dei glucocorticoidi e sono implicati in alterazioni metaboliche incluse l’alterata tolleranza al glucosio.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In particolare elevati livelli di glucocorticoidi nella depressione aumentano la glicogenolisi, la gluconeogenesi, la lipolisi e riducono il trasporto e l’utilizzo del glucosio.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La resistenza ai glucocorticoidi negli stati depressivi altera il normale feedback negativo dei glucocorticoidi sul sistema delle citochine esitando in un aumento delle stesse (TNFα e IL-6). L’aumento delle citochine infiammatorie a sua volta promuove la produzione di CRH e la iperattività dell’asse HPA.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La normalizzazione dell’asse HPA si pensa possa essere un prerequisito per il recupero dalla depressione e lo si è osservato nei pz che rispondono al trattamento con antidepressivi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2F92B6-6882-604A-A7F9-8A56B43963CC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➣ 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EA59E0-CD52-8147-836A-350CD31AE8A9}"/>
              </a:ext>
            </a:extLst>
          </p:cNvPr>
          <p:cNvSpPr txBox="1"/>
          <p:nvPr/>
        </p:nvSpPr>
        <p:spPr>
          <a:xfrm>
            <a:off x="435918" y="1119345"/>
            <a:ext cx="647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ALTERAZIONI ASSE IPOTALAMO-IPOFISI-SURRENE</a:t>
            </a:r>
          </a:p>
        </p:txBody>
      </p:sp>
      <p:pic>
        <p:nvPicPr>
          <p:cNvPr id="4" name="Immagine 3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A89002C2-BCDA-DF42-8716-3B21BFB2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52" y="5448281"/>
            <a:ext cx="3749139" cy="634470"/>
          </a:xfrm>
          <a:prstGeom prst="rect">
            <a:avLst/>
          </a:prstGeom>
          <a:effectLst>
            <a:glow rad="127000">
              <a:schemeClr val="tx1">
                <a:alpha val="22000"/>
              </a:schemeClr>
            </a:glo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AE37F0A-73D2-F04D-8507-234F75BFB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52" y="1984431"/>
            <a:ext cx="3749139" cy="3284644"/>
          </a:xfrm>
          <a:prstGeom prst="rect">
            <a:avLst/>
          </a:prstGeom>
          <a:effectLst>
            <a:glow rad="127000">
              <a:schemeClr val="tx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001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5" y="333551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BAA35-29CD-BE42-9085-5DEB16D2DB6E}"/>
              </a:ext>
            </a:extLst>
          </p:cNvPr>
          <p:cNvSpPr txBox="1"/>
          <p:nvPr/>
        </p:nvSpPr>
        <p:spPr>
          <a:xfrm>
            <a:off x="314914" y="2168231"/>
            <a:ext cx="6064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L’ipotesi vascolare propone che i danni vascolari in regioni frontali e sottocorticali che sono coinvolti nella regolazione dell’umore potrebbero portare alla depressione specialmente nei soggetti anziani.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Lo stesso meccanismo eziopatogenetico potrebbe essere alla base della frequente comorbilità tra DMT2, depressione e disfunzioni cognitive (MCI e demenza).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L’atrofia ippocampale, in parte dovuta alla alterazioni </a:t>
            </a:r>
            <a:r>
              <a:rPr lang="it-IT" dirty="0" err="1"/>
              <a:t>microvascolari</a:t>
            </a:r>
            <a:r>
              <a:rPr lang="it-IT" dirty="0"/>
              <a:t> del DMT2, potrebbe essere una causa neuropatologica comune per tale comorbidità.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091343-F042-A545-9B3A-5CD4641209E0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➣ 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6E4908-64FB-224D-B796-EDA528FC0A1D}"/>
              </a:ext>
            </a:extLst>
          </p:cNvPr>
          <p:cNvSpPr txBox="1"/>
          <p:nvPr/>
        </p:nvSpPr>
        <p:spPr>
          <a:xfrm>
            <a:off x="618005" y="1251719"/>
            <a:ext cx="272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IPOTESI VASCOLARE</a:t>
            </a:r>
          </a:p>
        </p:txBody>
      </p:sp>
      <p:pic>
        <p:nvPicPr>
          <p:cNvPr id="4" name="Immagine 3" descr="Immagine che contiene testo, Carattere, linea&#10;&#10;Descrizione generata automaticamente">
            <a:extLst>
              <a:ext uri="{FF2B5EF4-FFF2-40B4-BE49-F238E27FC236}">
                <a16:creationId xmlns:a16="http://schemas.microsoft.com/office/drawing/2014/main" id="{42E25F9F-F410-5C4B-8BDC-CAA2D77D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5" y="5338637"/>
            <a:ext cx="4010796" cy="619898"/>
          </a:xfrm>
          <a:prstGeom prst="rect">
            <a:avLst/>
          </a:prstGeom>
          <a:effectLst>
            <a:glow rad="127000">
              <a:schemeClr val="tx1">
                <a:alpha val="21000"/>
              </a:schemeClr>
            </a:glo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66743C3-A5A4-7E4D-9AB6-5E44C4475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4" y="2016360"/>
            <a:ext cx="4010796" cy="2985134"/>
          </a:xfrm>
          <a:prstGeom prst="rect">
            <a:avLst/>
          </a:prstGeom>
          <a:effectLst>
            <a:glow rad="127000">
              <a:schemeClr val="tx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378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5E56A7-AB00-7D43-8814-9B508053E1D1}"/>
              </a:ext>
            </a:extLst>
          </p:cNvPr>
          <p:cNvSpPr txBox="1"/>
          <p:nvPr/>
        </p:nvSpPr>
        <p:spPr>
          <a:xfrm>
            <a:off x="1186175" y="333551"/>
            <a:ext cx="981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7BAA35-29CD-BE42-9085-5DEB16D2DB6E}"/>
              </a:ext>
            </a:extLst>
          </p:cNvPr>
          <p:cNvSpPr txBox="1"/>
          <p:nvPr/>
        </p:nvSpPr>
        <p:spPr>
          <a:xfrm>
            <a:off x="516017" y="1888924"/>
            <a:ext cx="46929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  <a:p>
            <a:pPr algn="just"/>
            <a:r>
              <a:rPr lang="it-IT" dirty="0"/>
              <a:t>La depressione è spesso accompagnata da: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Riduzione della cura di se stessi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Riduzione nella aderenza ai trattamenti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Aumento del fumo di sigaretta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Riduzione dell’attività fisica con aumento della sedentarietà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it-IT" dirty="0"/>
              <a:t>Aumento dell’assunzione di cibi altamente calorici.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it-IT" dirty="0"/>
          </a:p>
          <a:p>
            <a:pPr algn="just"/>
            <a:r>
              <a:rPr lang="it-IT" dirty="0"/>
              <a:t>Tutti questi fattori possono comportare aumento di peso, sviluppo di </a:t>
            </a:r>
            <a:r>
              <a:rPr lang="it-IT" dirty="0" err="1"/>
              <a:t>insulino</a:t>
            </a:r>
            <a:r>
              <a:rPr lang="it-IT" dirty="0"/>
              <a:t>-resistenza e DMT2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ED24A8-E24A-7C4A-A4FE-359049C71870}"/>
              </a:ext>
            </a:extLst>
          </p:cNvPr>
          <p:cNvSpPr txBox="1"/>
          <p:nvPr/>
        </p:nvSpPr>
        <p:spPr>
          <a:xfrm>
            <a:off x="190224" y="6441164"/>
            <a:ext cx="1181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Epidemiologia ➣ Criteri Diagnostici ➣ Correlazione </a:t>
            </a:r>
            <a:r>
              <a:rPr lang="it-IT" sz="1200" b="1" dirty="0" err="1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Comorbilità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E98B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Teorie Eziopatogenetiche </a:t>
            </a:r>
            <a:r>
              <a:rPr lang="it-IT" sz="1200" b="1" dirty="0">
                <a:solidFill>
                  <a:srgbClr val="1E50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➣ Trattamento ➣ 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94D158-21A9-6A42-86DF-D6C0442CA6A9}"/>
              </a:ext>
            </a:extLst>
          </p:cNvPr>
          <p:cNvSpPr txBox="1"/>
          <p:nvPr/>
        </p:nvSpPr>
        <p:spPr>
          <a:xfrm>
            <a:off x="516017" y="998758"/>
            <a:ext cx="393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ASPETTI COMPORTAMENTALI</a:t>
            </a:r>
          </a:p>
        </p:txBody>
      </p:sp>
      <p:pic>
        <p:nvPicPr>
          <p:cNvPr id="4" name="Immagine 3" descr="Immagine che contiene testo, Carattere, bianco&#10;&#10;Descrizione generata automaticamente">
            <a:extLst>
              <a:ext uri="{FF2B5EF4-FFF2-40B4-BE49-F238E27FC236}">
                <a16:creationId xmlns:a16="http://schemas.microsoft.com/office/drawing/2014/main" id="{D7856DF0-945C-844E-A268-DCA30AD51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8"/>
          <a:stretch/>
        </p:blipFill>
        <p:spPr>
          <a:xfrm>
            <a:off x="6309083" y="5098473"/>
            <a:ext cx="5467291" cy="731077"/>
          </a:xfrm>
          <a:prstGeom prst="rect">
            <a:avLst/>
          </a:prstGeom>
          <a:effectLst>
            <a:glow rad="127000">
              <a:schemeClr val="tx1">
                <a:alpha val="16000"/>
              </a:schemeClr>
            </a:glow>
          </a:effectLst>
        </p:spPr>
      </p:pic>
      <p:pic>
        <p:nvPicPr>
          <p:cNvPr id="6" name="Immagine 5" descr="Immagine che contiene arredo, cartone animato, divano, interno&#10;&#10;Descrizione generata automaticamente">
            <a:extLst>
              <a:ext uri="{FF2B5EF4-FFF2-40B4-BE49-F238E27FC236}">
                <a16:creationId xmlns:a16="http://schemas.microsoft.com/office/drawing/2014/main" id="{A2BBB05C-8B7C-234A-B09D-A2852F61F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93" y="2129206"/>
            <a:ext cx="5467290" cy="2525921"/>
          </a:xfrm>
          <a:prstGeom prst="rect">
            <a:avLst/>
          </a:prstGeom>
          <a:effectLst>
            <a:glow rad="127000">
              <a:schemeClr val="tx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9097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2140</TotalTime>
  <Words>1486</Words>
  <Application>Microsoft Office PowerPoint</Application>
  <PresentationFormat>Widescreen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Wingdings</vt:lpstr>
      <vt:lpstr>RetrospectVTI</vt:lpstr>
      <vt:lpstr>DEPRESSIONE  E  DIABETE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Luca Pistone</cp:lastModifiedBy>
  <cp:revision>95</cp:revision>
  <dcterms:created xsi:type="dcterms:W3CDTF">2022-02-27T17:36:31Z</dcterms:created>
  <dcterms:modified xsi:type="dcterms:W3CDTF">2024-05-10T18:59:23Z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